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36"/>
  </p:notesMasterIdLst>
  <p:sldIdLst>
    <p:sldId id="376" r:id="rId2"/>
    <p:sldId id="371" r:id="rId3"/>
    <p:sldId id="366" r:id="rId4"/>
    <p:sldId id="372" r:id="rId5"/>
    <p:sldId id="258" r:id="rId6"/>
    <p:sldId id="358" r:id="rId7"/>
    <p:sldId id="346" r:id="rId8"/>
    <p:sldId id="350" r:id="rId9"/>
    <p:sldId id="335" r:id="rId10"/>
    <p:sldId id="336" r:id="rId11"/>
    <p:sldId id="365" r:id="rId12"/>
    <p:sldId id="357" r:id="rId13"/>
    <p:sldId id="380" r:id="rId14"/>
    <p:sldId id="331" r:id="rId15"/>
    <p:sldId id="334" r:id="rId16"/>
    <p:sldId id="373" r:id="rId17"/>
    <p:sldId id="359" r:id="rId18"/>
    <p:sldId id="352" r:id="rId19"/>
    <p:sldId id="369" r:id="rId20"/>
    <p:sldId id="368" r:id="rId21"/>
    <p:sldId id="360" r:id="rId22"/>
    <p:sldId id="339" r:id="rId23"/>
    <p:sldId id="344" r:id="rId24"/>
    <p:sldId id="378" r:id="rId25"/>
    <p:sldId id="361" r:id="rId26"/>
    <p:sldId id="340" r:id="rId27"/>
    <p:sldId id="267" r:id="rId28"/>
    <p:sldId id="370" r:id="rId29"/>
    <p:sldId id="332" r:id="rId30"/>
    <p:sldId id="362" r:id="rId31"/>
    <p:sldId id="377" r:id="rId32"/>
    <p:sldId id="374" r:id="rId33"/>
    <p:sldId id="375" r:id="rId34"/>
    <p:sldId id="363" r:id="rId35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6D0"/>
    <a:srgbClr val="351F52"/>
    <a:srgbClr val="3C3C3C"/>
    <a:srgbClr val="0826FF"/>
    <a:srgbClr val="082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89" autoAdjust="0"/>
    <p:restoredTop sz="95982"/>
  </p:normalViewPr>
  <p:slideViewPr>
    <p:cSldViewPr snapToGrid="0">
      <p:cViewPr varScale="1">
        <p:scale>
          <a:sx n="58" d="100"/>
          <a:sy n="58" d="100"/>
        </p:scale>
        <p:origin x="540" y="10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800" dirty="0">
                <a:solidFill>
                  <a:schemeClr val="bg1"/>
                </a:solidFill>
              </a:rPr>
              <a:t>精英人群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7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11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079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833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5723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964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091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4028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4501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6696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900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dbc746a8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g3dbc746a8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622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869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905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565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826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6364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6447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dbc746a8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g3dbc746a8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232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809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27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739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959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36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3190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99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Black">
  <p:cSld name="Blank - Black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5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1">
  <p:cSld name="Blank - Cya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6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6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Generative Art – Made with Unity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2" preserve="1">
  <p:cSld name="Blank - Generative Art -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Generative Art – Made with Unity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3" preserve="1">
  <p:cSld name="Blank - Generative Art - Op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Generative Art – Made with Unity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1" preserve="1">
  <p:cSld name="1_Blank - Generative Art -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Generative Art – Made with Unity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agenta">
  <p:cSld name="Blank - Magenta">
    <p:bg>
      <p:bgPr>
        <a:solidFill>
          <a:srgbClr val="351F54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75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223475" rIns="223475" bIns="223475" anchor="t" anchorCtr="0">
            <a:noAutofit/>
          </a:bodyPr>
          <a:lstStyle>
            <a:lvl1pPr lvl="0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9" r:id="rId4"/>
    <p:sldLayoutId id="2147483670" r:id="rId5"/>
    <p:sldLayoutId id="2147483664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1.xml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8.pn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ity3d.com/ScriptReference/PrefabUtility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mFIAGVydVu4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www.youtube.com/watch?v=HxbSJ-EIjXI&amp;t=44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5q1An6SFe40&amp;t=26s" TargetMode="External"/><Relationship Id="rId5" Type="http://schemas.openxmlformats.org/officeDocument/2006/relationships/hyperlink" Target="https://www.youtube.com/watch?v=AqAVJiU2MYs&amp;t=277s" TargetMode="External"/><Relationship Id="rId4" Type="http://schemas.openxmlformats.org/officeDocument/2006/relationships/hyperlink" Target="https://www.youtube.com/watch?v=ibmdm_PoyMA&amp;t=121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e.steampowered.com/app/508650/Signal_Decay/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3" name="Google Shape;145;p32"/>
          <p:cNvSpPr txBox="1"/>
          <p:nvPr/>
        </p:nvSpPr>
        <p:spPr>
          <a:xfrm>
            <a:off x="4317538" y="863782"/>
            <a:ext cx="15748923" cy="79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US" sz="60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微信小程序看</a:t>
            </a:r>
            <a:r>
              <a:rPr lang="en-US" altLang="zh-CN" sz="60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Unity</a:t>
            </a:r>
            <a:r>
              <a:rPr lang="zh-CN" altLang="en-US" sz="60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直播</a:t>
            </a:r>
            <a:endParaRPr sz="60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83" y="2230273"/>
            <a:ext cx="4762500" cy="10312400"/>
          </a:xfrm>
          <a:prstGeom prst="rect">
            <a:avLst/>
          </a:prstGeom>
        </p:spPr>
      </p:pic>
      <p:sp>
        <p:nvSpPr>
          <p:cNvPr id="6" name="Google Shape;145;p32"/>
          <p:cNvSpPr txBox="1"/>
          <p:nvPr/>
        </p:nvSpPr>
        <p:spPr>
          <a:xfrm>
            <a:off x="7744406" y="5968698"/>
            <a:ext cx="8895186" cy="79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搜</a:t>
            </a:r>
            <a:r>
              <a:rPr lang="zh-CN" altLang="en-US" sz="4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索“</a:t>
            </a:r>
            <a:r>
              <a:rPr lang="en-US" altLang="zh-CN" sz="4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Unity Connect</a:t>
            </a:r>
            <a:r>
              <a:rPr lang="zh-CN" altLang="en-US" sz="4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”找到小程序</a:t>
            </a:r>
            <a:endParaRPr sz="40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749" y="2230273"/>
            <a:ext cx="4762500" cy="103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8248274" y="1949116"/>
            <a:ext cx="3638926" cy="86627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oogle Shape;146;p32"/>
          <p:cNvSpPr txBox="1"/>
          <p:nvPr/>
        </p:nvSpPr>
        <p:spPr>
          <a:xfrm>
            <a:off x="8252905" y="2545976"/>
            <a:ext cx="7935154" cy="930122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1080000" tIns="360000" rIns="1080000" bIns="7200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6000" b="0" i="0" u="none" strike="noStrike" cap="none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Prefab1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6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6000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ChildObject</a:t>
            </a:r>
          </a:p>
          <a:p>
            <a:pPr lvl="0">
              <a:lnSpc>
                <a:spcPct val="150000"/>
              </a:lnSpc>
              <a:buClr>
                <a:schemeClr val="lt1"/>
              </a:buClr>
            </a:pPr>
            <a:r>
              <a:rPr lang="en-GB" sz="6000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		Prefab2</a:t>
            </a:r>
          </a:p>
          <a:p>
            <a:pPr lvl="0">
              <a:lnSpc>
                <a:spcPct val="150000"/>
              </a:lnSpc>
              <a:buClr>
                <a:schemeClr val="lt1"/>
              </a:buClr>
            </a:pPr>
            <a:r>
              <a:rPr lang="en-GB" sz="6000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6000" dirty="0" smtClean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ChildObject</a:t>
            </a:r>
            <a:endParaRPr lang="en-GB" sz="6000" dirty="0">
              <a:solidFill>
                <a:srgbClr val="5186D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  <a:buClr>
                <a:schemeClr val="lt1"/>
              </a:buClr>
            </a:pPr>
            <a:r>
              <a:rPr lang="en-GB" sz="6000" b="0" i="0" u="none" strike="noStrike" cap="none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6000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ChildObject</a:t>
            </a:r>
          </a:p>
          <a:p>
            <a:pPr lvl="0">
              <a:lnSpc>
                <a:spcPct val="150000"/>
              </a:lnSpc>
              <a:buClr>
                <a:schemeClr val="lt1"/>
              </a:buClr>
            </a:pPr>
            <a:r>
              <a:rPr lang="en-GB" sz="6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GameObject</a:t>
            </a:r>
          </a:p>
        </p:txBody>
      </p:sp>
      <p:sp>
        <p:nvSpPr>
          <p:cNvPr id="145" name="Google Shape;145;p32"/>
          <p:cNvSpPr txBox="1"/>
          <p:nvPr/>
        </p:nvSpPr>
        <p:spPr>
          <a:xfrm>
            <a:off x="1268711" y="1266249"/>
            <a:ext cx="7761692" cy="127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</a:pPr>
            <a:r>
              <a:rPr lang="en-GB" sz="54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Prefabs (</a:t>
            </a:r>
            <a:r>
              <a:rPr lang="zh-CN" altLang="en-US" sz="54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老版本</a:t>
            </a:r>
            <a:r>
              <a:rPr lang="en-US" altLang="zh-CN" sz="54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)</a:t>
            </a:r>
            <a:endParaRPr lang="zh-CN" altLang="en-US" sz="54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8489507" y="2863155"/>
            <a:ext cx="3364449" cy="917660"/>
          </a:xfrm>
          <a:prstGeom prst="roundRect">
            <a:avLst>
              <a:gd name="adj" fmla="val 7844"/>
            </a:avLst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4000">
                <a:solidFill>
                  <a:srgbClr val="000000"/>
                </a:solidFill>
                <a:latin typeface="Roboto Medium" charset="0"/>
                <a:ea typeface="Roboto Medium" charset="0"/>
                <a:cs typeface="Roboto Medium" charset="0"/>
              </a:rPr>
              <a:t>Apply</a:t>
            </a:r>
          </a:p>
        </p:txBody>
      </p:sp>
      <p:sp>
        <p:nvSpPr>
          <p:cNvPr id="19" name="Triangle 18"/>
          <p:cNvSpPr/>
          <p:nvPr/>
        </p:nvSpPr>
        <p:spPr>
          <a:xfrm rot="10800000">
            <a:off x="8661929" y="3548114"/>
            <a:ext cx="368474" cy="31765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20" name="Triangle 19"/>
          <p:cNvSpPr/>
          <p:nvPr/>
        </p:nvSpPr>
        <p:spPr>
          <a:xfrm rot="10800000">
            <a:off x="9598104" y="4919714"/>
            <a:ext cx="368474" cy="31765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2" name="Google Shape;146;p32"/>
          <p:cNvSpPr txBox="1"/>
          <p:nvPr/>
        </p:nvSpPr>
        <p:spPr>
          <a:xfrm>
            <a:off x="8252904" y="5645103"/>
            <a:ext cx="7935155" cy="138499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1080000" tIns="0" rIns="108000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6000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6000" dirty="0" smtClean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ChildObject</a:t>
            </a:r>
            <a:endParaRPr lang="en-GB" sz="6000" dirty="0">
              <a:solidFill>
                <a:srgbClr val="5186D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Arc 8"/>
          <p:cNvSpPr/>
          <p:nvPr/>
        </p:nvSpPr>
        <p:spPr>
          <a:xfrm rot="4097380" flipH="1">
            <a:off x="11943069" y="202619"/>
            <a:ext cx="3848555" cy="9673373"/>
          </a:xfrm>
          <a:prstGeom prst="arc">
            <a:avLst>
              <a:gd name="adj1" fmla="val 16694065"/>
              <a:gd name="adj2" fmla="val 636065"/>
            </a:avLst>
          </a:prstGeom>
          <a:ln w="190500">
            <a:solidFill>
              <a:schemeClr val="bg1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16"/>
          <p:cNvSpPr/>
          <p:nvPr/>
        </p:nvSpPr>
        <p:spPr>
          <a:xfrm rot="11822764" flipH="1">
            <a:off x="12349370" y="804418"/>
            <a:ext cx="7987412" cy="5952795"/>
          </a:xfrm>
          <a:prstGeom prst="arc">
            <a:avLst>
              <a:gd name="adj1" fmla="val 16694065"/>
              <a:gd name="adj2" fmla="val 636065"/>
            </a:avLst>
          </a:prstGeom>
          <a:ln w="190500">
            <a:solidFill>
              <a:schemeClr val="bg1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8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01" y="0"/>
            <a:ext cx="1375899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1" y="5701004"/>
            <a:ext cx="24383999" cy="23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新版本</a:t>
            </a: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预制件 </a:t>
            </a: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=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6000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Improved</a:t>
            </a:r>
            <a:r>
              <a:rPr lang="zh-CN" altLang="en-US" sz="6000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6000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6000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6000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Workflows</a:t>
            </a: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4070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/>
        </p:nvSpPr>
        <p:spPr>
          <a:xfrm>
            <a:off x="1698171" y="1455574"/>
            <a:ext cx="21460407" cy="1024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altLang="zh-CN" sz="7200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Improved</a:t>
            </a:r>
            <a:r>
              <a:rPr lang="zh-CN" altLang="en-US" sz="7200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7200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7200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7200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Workflows</a:t>
            </a:r>
            <a:r>
              <a:rPr lang="zh-CN" altLang="en-US" sz="7200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功能：</a:t>
            </a:r>
            <a:endParaRPr lang="en-US" altLang="zh-CN" sz="7200" dirty="0">
              <a:solidFill>
                <a:srgbClr val="92D05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lang="en-US" sz="44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914400" marR="0" lvl="0" indent="-914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+mj-lt"/>
              <a:buAutoNum type="arabicPeriod"/>
            </a:pP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 Mode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中编辑预制件</a:t>
            </a:r>
            <a:endParaRPr lang="en-US" altLang="zh-CN" sz="48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914400" marR="0" lvl="0" indent="-914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+mj-lt"/>
              <a:buAutoNum type="arabicPeriod"/>
            </a:pPr>
            <a:r>
              <a:rPr lang="en-US" altLang="zh-CN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Nested Prefabs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（嵌套式预制件）</a:t>
            </a:r>
            <a:endParaRPr lang="en-US" altLang="zh-CN" sz="48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914400" marR="0" lvl="0" indent="-914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+mj-lt"/>
              <a:buAutoNum type="arabicPeriod"/>
            </a:pP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Overrides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（预制件覆盖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/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重载）</a:t>
            </a:r>
            <a:endParaRPr lang="en-US" altLang="zh-CN" sz="48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914400" marR="0" lvl="0" indent="-914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+mj-lt"/>
              <a:buAutoNum type="arabicPeriod"/>
            </a:pP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Variants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（预制件变体）</a:t>
            </a:r>
            <a:endParaRPr lang="en-US" altLang="zh-CN" sz="48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914400" marR="0" lvl="0" indent="-914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+mj-lt"/>
              <a:buAutoNum type="arabicPeriod"/>
            </a:pP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使用脚本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API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操作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</a:p>
          <a:p>
            <a:pPr marL="914400" marR="0" lvl="0" indent="-914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+mj-lt"/>
              <a:buAutoNum type="arabicPeriod"/>
            </a:pPr>
            <a:endParaRPr lang="en-US" altLang="zh-CN" sz="48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lang="en-US" sz="48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9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5F1A8E-0E5C-4640-BA9A-8D2A0D30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975" y="2433303"/>
            <a:ext cx="15725119" cy="10587651"/>
          </a:xfrm>
          <a:prstGeom prst="rect">
            <a:avLst/>
          </a:prstGeom>
        </p:spPr>
      </p:pic>
      <p:sp>
        <p:nvSpPr>
          <p:cNvPr id="5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5723468" y="435169"/>
            <a:ext cx="5232400" cy="19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en-US" altLang="zh-CN" sz="6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6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实例</a:t>
            </a: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6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12700002" y="435169"/>
            <a:ext cx="5232400" cy="19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en-US" altLang="zh-CN" sz="6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6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资源</a:t>
            </a: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31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01" y="0"/>
            <a:ext cx="1375899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1" y="5701004"/>
            <a:ext cx="24383999" cy="23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1.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 Mode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中编辑预制件</a:t>
            </a: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47" y="14194422"/>
            <a:ext cx="7271684" cy="5157220"/>
          </a:xfrm>
          <a:prstGeom prst="rect">
            <a:avLst/>
          </a:prstGeom>
        </p:spPr>
      </p:pic>
      <p:sp>
        <p:nvSpPr>
          <p:cNvPr id="145" name="Google Shape;145;p32"/>
          <p:cNvSpPr txBox="1"/>
          <p:nvPr/>
        </p:nvSpPr>
        <p:spPr>
          <a:xfrm>
            <a:off x="1268711" y="1266249"/>
            <a:ext cx="22586371" cy="127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GB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把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理解成一个套在普通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Game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Object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外面的盒子</a:t>
            </a:r>
            <a:endParaRPr sz="48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20" y="3728567"/>
            <a:ext cx="6614160" cy="6247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53" y="15487694"/>
            <a:ext cx="7271682" cy="5703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47" y="-3159635"/>
            <a:ext cx="7271694" cy="2836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138" y="6010808"/>
            <a:ext cx="2556613" cy="26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15717 L 8.33333E-7 -0.78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3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15208 L 8.33333E-7 -0.790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1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40741E-6 L 8.33333E-7 0.476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0" y="150808"/>
            <a:ext cx="24383999" cy="23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 Mode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中编辑预制件时</a:t>
            </a: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4" name="Google Shape;139;p31">
            <a:extLst>
              <a:ext uri="{FF2B5EF4-FFF2-40B4-BE49-F238E27FC236}">
                <a16:creationId xmlns:a16="http://schemas.microsoft.com/office/drawing/2014/main" id="{BCC25ACF-ED62-8549-B037-28157ED5FF9E}"/>
              </a:ext>
            </a:extLst>
          </p:cNvPr>
          <p:cNvSpPr txBox="1"/>
          <p:nvPr/>
        </p:nvSpPr>
        <p:spPr>
          <a:xfrm>
            <a:off x="2901803" y="2030819"/>
            <a:ext cx="19539982" cy="459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857250" lvl="0" indent="-857250">
              <a:lnSpc>
                <a:spcPct val="200000"/>
              </a:lnSpc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编辑的是</a:t>
            </a:r>
            <a:r>
              <a:rPr lang="en-US" altLang="zh-CN" sz="4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资源，</a:t>
            </a: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而不是</a:t>
            </a:r>
            <a:r>
              <a:rPr lang="en-US" altLang="zh-CN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Hierarchy</a:t>
            </a: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里面</a:t>
            </a:r>
            <a:r>
              <a:rPr lang="zh-CN" altLang="en-US" sz="4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的</a:t>
            </a:r>
            <a:r>
              <a:rPr lang="en-US" altLang="zh-CN" sz="4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实例</a:t>
            </a:r>
            <a:endParaRPr lang="en-US" altLang="zh-CN" sz="4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857250" lvl="0" indent="-857250">
              <a:lnSpc>
                <a:spcPct val="200000"/>
              </a:lnSpc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之前我们保存</a:t>
            </a:r>
            <a:r>
              <a:rPr lang="en-US" altLang="zh-CN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修改的时候叫</a:t>
            </a:r>
            <a:r>
              <a:rPr lang="en-US" altLang="zh-CN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Apply</a:t>
            </a: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，现在叫</a:t>
            </a:r>
            <a:r>
              <a:rPr lang="en-US" altLang="zh-CN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Save</a:t>
            </a: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（</a:t>
            </a:r>
            <a:r>
              <a:rPr lang="en-US" altLang="zh-CN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Mode</a:t>
            </a: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右上角的</a:t>
            </a:r>
            <a:r>
              <a:rPr lang="en-US" altLang="zh-CN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Checkbox</a:t>
            </a: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），这是指将修改保存到实际的</a:t>
            </a:r>
            <a:r>
              <a:rPr lang="en-US" altLang="zh-CN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中</a:t>
            </a:r>
            <a:endParaRPr lang="en-US" altLang="zh-CN" sz="4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5EEF8-F1AD-5247-AEF1-4E527363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894" y="6203950"/>
            <a:ext cx="121158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5;p32">
            <a:extLst>
              <a:ext uri="{FF2B5EF4-FFF2-40B4-BE49-F238E27FC236}">
                <a16:creationId xmlns:a16="http://schemas.microsoft.com/office/drawing/2014/main" id="{971EFA1A-364A-3D49-BB03-CD4463880804}"/>
              </a:ext>
            </a:extLst>
          </p:cNvPr>
          <p:cNvSpPr txBox="1"/>
          <p:nvPr/>
        </p:nvSpPr>
        <p:spPr>
          <a:xfrm>
            <a:off x="885366" y="744969"/>
            <a:ext cx="22613265" cy="127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在</a:t>
            </a:r>
            <a:r>
              <a:rPr lang="en-US" altLang="zh-CN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Project</a:t>
            </a: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Settings</a:t>
            </a: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中指定</a:t>
            </a:r>
            <a:r>
              <a:rPr lang="en-US" altLang="zh-CN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Mode</a:t>
            </a: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的自定义场景</a:t>
            </a:r>
            <a:endParaRPr sz="48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1CAE9-1AEB-0749-B7A2-DF0EBA0C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892" y="2024696"/>
            <a:ext cx="15474211" cy="106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581" y="4163506"/>
            <a:ext cx="7271684" cy="5157220"/>
          </a:xfrm>
          <a:prstGeom prst="rect">
            <a:avLst/>
          </a:prstGeom>
        </p:spPr>
      </p:pic>
      <p:sp>
        <p:nvSpPr>
          <p:cNvPr id="145" name="Google Shape;145;p32"/>
          <p:cNvSpPr txBox="1"/>
          <p:nvPr/>
        </p:nvSpPr>
        <p:spPr>
          <a:xfrm>
            <a:off x="1268711" y="1266249"/>
            <a:ext cx="22613265" cy="127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盒子可以被拆掉（</a:t>
            </a: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Unpacking</a:t>
            </a: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）从而获得里面的物体（</a:t>
            </a: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Game</a:t>
            </a: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Object</a:t>
            </a: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）</a:t>
            </a:r>
            <a:endParaRPr sz="48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54" y="4637713"/>
            <a:ext cx="6614160" cy="6247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587" y="5423524"/>
            <a:ext cx="7271682" cy="5703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72" y="6919954"/>
            <a:ext cx="2556613" cy="26777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76" y="4084832"/>
            <a:ext cx="7309304" cy="285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1789" y="3320355"/>
            <a:ext cx="10158647" cy="19910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72974" y="6176879"/>
            <a:ext cx="9882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C000"/>
                </a:solidFill>
              </a:rPr>
              <a:t>操作：</a:t>
            </a:r>
            <a:r>
              <a:rPr lang="en-US" sz="4000" dirty="0" smtClean="0">
                <a:solidFill>
                  <a:srgbClr val="FFC000"/>
                </a:solidFill>
              </a:rPr>
              <a:t>Unpack Prefab 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1789" y="6875488"/>
            <a:ext cx="10148609" cy="20297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91789" y="9425991"/>
            <a:ext cx="9882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C000"/>
                </a:solidFill>
              </a:rPr>
              <a:t>操作：</a:t>
            </a:r>
            <a:r>
              <a:rPr lang="en-US" sz="4000" dirty="0" smtClean="0">
                <a:solidFill>
                  <a:srgbClr val="FFC000"/>
                </a:solidFill>
              </a:rPr>
              <a:t>Unpack Prefab Completely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72974" y="10133877"/>
            <a:ext cx="10248586" cy="20581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154440" y="2584497"/>
            <a:ext cx="9882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92D050"/>
                </a:solidFill>
              </a:rPr>
              <a:t>原始</a:t>
            </a:r>
            <a:r>
              <a:rPr lang="en-US" sz="4000" dirty="0" smtClean="0">
                <a:solidFill>
                  <a:srgbClr val="92D050"/>
                </a:solidFill>
              </a:rPr>
              <a:t>Prefab</a:t>
            </a:r>
            <a:r>
              <a:rPr lang="zh-CN" altLang="en-US" sz="4000" dirty="0" smtClean="0">
                <a:solidFill>
                  <a:srgbClr val="92D050"/>
                </a:solidFill>
              </a:rPr>
              <a:t>预制件</a:t>
            </a:r>
            <a:r>
              <a:rPr lang="en-US" sz="4000" dirty="0" smtClean="0">
                <a:solidFill>
                  <a:srgbClr val="92D050"/>
                </a:solidFill>
              </a:rPr>
              <a:t> </a:t>
            </a:r>
            <a:endParaRPr lang="en-US" sz="4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9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417E-6 3.88889E-6 L 1.35417E-6 -0.1497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417E-6 -9.25926E-7 L 1.35417E-6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417E-6 -7.40741E-7 L 1.35417E-6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01" y="0"/>
            <a:ext cx="13758997" cy="13716000"/>
          </a:xfrm>
          <a:prstGeom prst="rect">
            <a:avLst/>
          </a:prstGeom>
        </p:spPr>
      </p:pic>
      <p:sp>
        <p:nvSpPr>
          <p:cNvPr id="3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1" y="5701004"/>
            <a:ext cx="24383999" cy="23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2.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Nested Prefabs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（嵌套式预制件） </a:t>
            </a: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6051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BF37016C-06D6-614D-8B7B-20DBC00EDABD}"/>
              </a:ext>
            </a:extLst>
          </p:cNvPr>
          <p:cNvGraphicFramePr/>
          <p:nvPr>
            <p:extLst/>
          </p:nvPr>
        </p:nvGraphicFramePr>
        <p:xfrm>
          <a:off x="12878260" y="4887833"/>
          <a:ext cx="10507765" cy="658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D1D7591A-9751-6640-8EC3-2326DCC675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2887"/>
          <a:stretch/>
        </p:blipFill>
        <p:spPr>
          <a:xfrm>
            <a:off x="320401" y="12487515"/>
            <a:ext cx="2249432" cy="792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2C4FBE-04F0-C24F-B081-541B1348F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883" y="10106512"/>
            <a:ext cx="1751374" cy="17513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330FB3-2AE2-254F-8673-F6F8D48AE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28"/>
            <a:ext cx="24384000" cy="13673272"/>
          </a:xfrm>
          <a:prstGeom prst="rect">
            <a:avLst/>
          </a:prstGeom>
        </p:spPr>
      </p:pic>
      <p:sp>
        <p:nvSpPr>
          <p:cNvPr id="6" name="00…">
            <a:extLst>
              <a:ext uri="{FF2B5EF4-FFF2-40B4-BE49-F238E27FC236}">
                <a16:creationId xmlns:a16="http://schemas.microsoft.com/office/drawing/2014/main" id="{761701BB-D9CC-AA4A-8A0E-A68168A79813}"/>
              </a:ext>
            </a:extLst>
          </p:cNvPr>
          <p:cNvSpPr txBox="1">
            <a:spLocks/>
          </p:cNvSpPr>
          <p:nvPr/>
        </p:nvSpPr>
        <p:spPr>
          <a:xfrm>
            <a:off x="11880285" y="1270089"/>
            <a:ext cx="10844981" cy="5164156"/>
          </a:xfrm>
          <a:prstGeom prst="rect">
            <a:avLst/>
          </a:prstGeom>
        </p:spPr>
        <p:txBody>
          <a:bodyPr lIns="91424" tIns="91424" rIns="91424" bIns="91424" anchor="t"/>
          <a:lstStyle>
            <a:lvl1pPr marL="63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ctr"/>
            <a:r>
              <a:rPr lang="en-US" altLang="zh-CN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Unite Shanghai 2019</a:t>
            </a:r>
            <a:r>
              <a:rPr lang="zh-CN" altLang="en-US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技术通票早鸟优惠价￥</a:t>
            </a:r>
            <a:r>
              <a:rPr lang="en-US" altLang="zh-CN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700</a:t>
            </a:r>
            <a:r>
              <a:rPr lang="zh-CN" altLang="en-US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元（团购 </a:t>
            </a:r>
            <a:r>
              <a:rPr lang="en-US" altLang="zh-CN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&gt;=3</a:t>
            </a:r>
            <a:r>
              <a:rPr lang="zh-CN" altLang="en-US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张，每张</a:t>
            </a:r>
            <a:r>
              <a:rPr lang="en-US" altLang="zh-CN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600</a:t>
            </a:r>
            <a:r>
              <a:rPr lang="zh-CN" altLang="en-US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元，原价￥</a:t>
            </a:r>
            <a:r>
              <a:rPr lang="en-US" altLang="zh-CN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1,500</a:t>
            </a:r>
            <a:r>
              <a:rPr lang="zh-CN" altLang="en-US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32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r>
              <a:rPr lang="en-US" altLang="zh-CN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Unite Shanghai 2019</a:t>
            </a:r>
            <a:r>
              <a:rPr lang="zh-CN" altLang="en-US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技术通票（学生票）￥</a:t>
            </a:r>
            <a:r>
              <a:rPr lang="en-US" altLang="zh-CN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400</a:t>
            </a:r>
            <a:r>
              <a:rPr lang="zh-CN" altLang="en-US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en-US" altLang="zh-CN" sz="32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购票说明：现在购买技术通票（包含学生票）还可获赠</a:t>
            </a:r>
            <a:r>
              <a:rPr lang="en-US" altLang="zh-CN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lang="zh-CN" altLang="en-US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款资源商店精品内容</a:t>
            </a:r>
            <a:r>
              <a:rPr lang="en-US" altLang="zh-CN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折优惠券</a:t>
            </a:r>
            <a:endParaRPr lang="en-US" altLang="zh-CN" sz="32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zh-CN" altLang="en-US" sz="32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00…">
            <a:extLst>
              <a:ext uri="{FF2B5EF4-FFF2-40B4-BE49-F238E27FC236}">
                <a16:creationId xmlns:a16="http://schemas.microsoft.com/office/drawing/2014/main" id="{FE7E0349-0A04-804C-8983-B3F2FDCDB1B7}"/>
              </a:ext>
            </a:extLst>
          </p:cNvPr>
          <p:cNvSpPr txBox="1">
            <a:spLocks/>
          </p:cNvSpPr>
          <p:nvPr/>
        </p:nvSpPr>
        <p:spPr>
          <a:xfrm>
            <a:off x="11880285" y="5788368"/>
            <a:ext cx="12129091" cy="5164156"/>
          </a:xfrm>
          <a:prstGeom prst="rect">
            <a:avLst/>
          </a:prstGeom>
        </p:spPr>
        <p:txBody>
          <a:bodyPr lIns="91424" tIns="91424" rIns="91424" bIns="91424" anchor="t"/>
          <a:lstStyle>
            <a:lvl1pPr marL="63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ctr"/>
            <a:r>
              <a:rPr lang="en-US" altLang="zh-CN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Unite</a:t>
            </a:r>
            <a:r>
              <a:rPr lang="zh-CN" altLang="en-US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Shanghai</a:t>
            </a:r>
            <a:r>
              <a:rPr lang="zh-CN" altLang="en-US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开发者训练营： ￥ </a:t>
            </a:r>
            <a:r>
              <a:rPr lang="en-US" altLang="zh-CN" sz="32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</a:t>
            </a:r>
            <a:r>
              <a:rPr lang="zh-CN" altLang="en-US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r>
              <a:rPr lang="en-US" altLang="zh-CN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r>
              <a:rPr lang="en-US" altLang="zh-CN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</a:t>
            </a:r>
            <a:endParaRPr lang="en-US" altLang="zh-CN" sz="3200" b="1" dirty="0">
              <a:solidFill>
                <a:srgbClr val="FF2F9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r>
              <a:rPr lang="zh-CN" altLang="en-US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训练营一：</a:t>
            </a:r>
            <a:r>
              <a:rPr lang="en" altLang="zh-CN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《Unity H5</a:t>
            </a:r>
            <a:r>
              <a:rPr lang="zh-CN" altLang="en-US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应用开发训练营</a:t>
            </a:r>
            <a:r>
              <a:rPr lang="en-US" altLang="zh-CN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</a:p>
          <a:p>
            <a:pPr fontAlgn="ctr"/>
            <a:r>
              <a:rPr lang="zh-CN" altLang="en-US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训练营二：</a:t>
            </a:r>
            <a:r>
              <a:rPr lang="en" altLang="zh-CN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《Unity</a:t>
            </a:r>
            <a:r>
              <a:rPr lang="zh-CN" altLang="en-US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优化实战训练营</a:t>
            </a:r>
            <a:r>
              <a:rPr lang="en-US" altLang="zh-CN" sz="32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</a:p>
          <a:p>
            <a:pPr marL="0" indent="0">
              <a:buNone/>
            </a:pPr>
            <a:endParaRPr lang="zh-CN" altLang="en-US" sz="3200" b="1" dirty="0">
              <a:solidFill>
                <a:srgbClr val="FF2F9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3200" b="1" dirty="0">
              <a:solidFill>
                <a:srgbClr val="FF2F9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390784" y="9161140"/>
            <a:ext cx="9728249" cy="3957732"/>
            <a:chOff x="11509601" y="9262973"/>
            <a:chExt cx="9728249" cy="39577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C02AE2B-5A82-A240-824A-26DDFEC02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80118" y="9262973"/>
              <a:ext cx="3957732" cy="39577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0CDD38-0AB9-1F4E-BF5E-F025288FD318}"/>
                </a:ext>
              </a:extLst>
            </p:cNvPr>
            <p:cNvSpPr/>
            <p:nvPr/>
          </p:nvSpPr>
          <p:spPr>
            <a:xfrm>
              <a:off x="12939336" y="10445923"/>
              <a:ext cx="4597828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6600" b="1" i="1" dirty="0">
                  <a:ln w="0"/>
                  <a:solidFill>
                    <a:srgbClr val="FFFF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扫码报名</a:t>
              </a:r>
              <a:endParaRPr lang="en-US" sz="6600" b="1" i="1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5BB932-75FA-7A49-99AD-097D38897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128000"/>
                      </a14:imgEffect>
                      <a14:imgEffect>
                        <a14:brightnessContrast bright="-5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11722465" y="9933921"/>
              <a:ext cx="1706274" cy="2132001"/>
            </a:xfrm>
            <a:prstGeom prst="rect">
              <a:avLst/>
            </a:prstGeom>
            <a:noFill/>
            <a:effectLst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236681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9;p31">
            <a:extLst>
              <a:ext uri="{FF2B5EF4-FFF2-40B4-BE49-F238E27FC236}">
                <a16:creationId xmlns:a16="http://schemas.microsoft.com/office/drawing/2014/main" id="{B1DD0956-849D-7649-B8DC-523861C4571F}"/>
              </a:ext>
            </a:extLst>
          </p:cNvPr>
          <p:cNvSpPr txBox="1"/>
          <p:nvPr/>
        </p:nvSpPr>
        <p:spPr>
          <a:xfrm>
            <a:off x="43398" y="622009"/>
            <a:ext cx="24383999" cy="23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嵌套式预制体</a:t>
            </a: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-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对最终包体大小的影响</a:t>
            </a: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47DCE-DBF5-D64C-9755-257BA2BF6922}"/>
              </a:ext>
            </a:extLst>
          </p:cNvPr>
          <p:cNvSpPr txBox="1"/>
          <p:nvPr/>
        </p:nvSpPr>
        <p:spPr>
          <a:xfrm>
            <a:off x="1731522" y="3007239"/>
            <a:ext cx="21459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对场景来说没有任何影响。场景中的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Prefab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会在构建的时候被烘焙成普通的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Game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</a:t>
            </a:r>
          </a:p>
          <a:p>
            <a:pPr marL="571500" indent="-57150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Resources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Asset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Bundles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会受到影响，如下图所示：（最终包里会有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CE4364-D740-1F43-92A1-BCB1796ED743}"/>
              </a:ext>
            </a:extLst>
          </p:cNvPr>
          <p:cNvGrpSpPr/>
          <p:nvPr/>
        </p:nvGrpSpPr>
        <p:grpSpPr>
          <a:xfrm>
            <a:off x="5819437" y="10426820"/>
            <a:ext cx="2410576" cy="2322612"/>
            <a:chOff x="8525442" y="3175686"/>
            <a:chExt cx="7309304" cy="70425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C1ED5F-3CCE-824B-8AFA-9A12C410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47" y="3254360"/>
              <a:ext cx="7271684" cy="51572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23ED55-C49E-B945-B003-FC39EC19E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920" y="3728567"/>
              <a:ext cx="6614160" cy="624775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99F035-6B26-AE40-A271-D08ED2E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53" y="4514378"/>
              <a:ext cx="7271682" cy="57038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0464E1-8A14-EF4C-90F7-DAAE5129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8138" y="6010808"/>
              <a:ext cx="2556613" cy="26777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86738D-B293-EE4A-AAA6-29A257E5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442" y="3175686"/>
              <a:ext cx="7309304" cy="285114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64DC5A4-1626-5D4A-89E5-0A64E72FD7F7}"/>
              </a:ext>
            </a:extLst>
          </p:cNvPr>
          <p:cNvSpPr txBox="1"/>
          <p:nvPr/>
        </p:nvSpPr>
        <p:spPr>
          <a:xfrm>
            <a:off x="7751890" y="10451843"/>
            <a:ext cx="1656946" cy="166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Clr>
                <a:schemeClr val="bg1"/>
              </a:buClr>
              <a:buSzPct val="100000"/>
            </a:pPr>
            <a:r>
              <a:rPr lang="en-US" altLang="zh-CN" sz="6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BF3412-C45E-794C-BFC9-70BEF34DED21}"/>
              </a:ext>
            </a:extLst>
          </p:cNvPr>
          <p:cNvGrpSpPr/>
          <p:nvPr/>
        </p:nvGrpSpPr>
        <p:grpSpPr>
          <a:xfrm>
            <a:off x="3463990" y="7549236"/>
            <a:ext cx="2410576" cy="2322612"/>
            <a:chOff x="8525442" y="3175686"/>
            <a:chExt cx="7309304" cy="70425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1E722B-889F-9944-9636-9438E386B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47" y="3254360"/>
              <a:ext cx="7271684" cy="51572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7B5B62D-2BF1-CE43-A18B-EFE8DF8F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920" y="3728567"/>
              <a:ext cx="6614160" cy="624775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7D139A-6CED-9548-AE98-E5EDB641E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53" y="4514378"/>
              <a:ext cx="7271682" cy="570388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796245-02C5-294E-A24A-962C256A8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8138" y="6010808"/>
              <a:ext cx="2556613" cy="267777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6DE0AF-1561-814F-B70A-7E1D27B7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442" y="3175686"/>
              <a:ext cx="7309304" cy="285114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7570156-A881-FC4D-840C-152561950CDC}"/>
              </a:ext>
            </a:extLst>
          </p:cNvPr>
          <p:cNvSpPr txBox="1"/>
          <p:nvPr/>
        </p:nvSpPr>
        <p:spPr>
          <a:xfrm>
            <a:off x="5515629" y="7589098"/>
            <a:ext cx="1656946" cy="166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Clr>
                <a:schemeClr val="bg1"/>
              </a:buClr>
              <a:buSzPct val="100000"/>
            </a:pPr>
            <a:r>
              <a:rPr lang="en-US" altLang="zh-CN" sz="6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5D0F9F-BDD6-1845-8444-49F7296FB9D1}"/>
              </a:ext>
            </a:extLst>
          </p:cNvPr>
          <p:cNvGrpSpPr/>
          <p:nvPr/>
        </p:nvGrpSpPr>
        <p:grpSpPr>
          <a:xfrm>
            <a:off x="18555799" y="10307166"/>
            <a:ext cx="2410576" cy="2322612"/>
            <a:chOff x="8525442" y="3175686"/>
            <a:chExt cx="7309304" cy="704258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0DBF342-0142-2B4F-A8FE-49AA6F708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47" y="3254360"/>
              <a:ext cx="7271684" cy="51572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FBB66B3-0A39-704A-B035-BC03FC9CA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920" y="3728567"/>
              <a:ext cx="6614160" cy="624775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A7A4E02-C008-CD45-9A71-56B3089E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53" y="4514378"/>
              <a:ext cx="7271682" cy="570388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3566E32-97BC-964D-B1B5-BF260F57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8138" y="6010808"/>
              <a:ext cx="2556613" cy="267777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79961CB-3F74-8E4A-BE03-172C4967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442" y="3175686"/>
              <a:ext cx="7309304" cy="285114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E6AC95E-020E-CE40-B77F-2A56A7EEE3BC}"/>
              </a:ext>
            </a:extLst>
          </p:cNvPr>
          <p:cNvSpPr txBox="1"/>
          <p:nvPr/>
        </p:nvSpPr>
        <p:spPr>
          <a:xfrm>
            <a:off x="20488252" y="10332189"/>
            <a:ext cx="1656946" cy="166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Clr>
                <a:schemeClr val="bg1"/>
              </a:buClr>
              <a:buSzPct val="100000"/>
            </a:pPr>
            <a:r>
              <a:rPr lang="en-US" altLang="zh-CN" sz="6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04676DD1-F97F-5840-8839-476823FEE140}"/>
              </a:ext>
            </a:extLst>
          </p:cNvPr>
          <p:cNvSpPr/>
          <p:nvPr/>
        </p:nvSpPr>
        <p:spPr>
          <a:xfrm rot="5400000">
            <a:off x="4215899" y="10300823"/>
            <a:ext cx="1881118" cy="1199998"/>
          </a:xfrm>
          <a:prstGeom prst="bentUp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2C9A319-4309-0D47-B864-E2C6F726E3D3}"/>
              </a:ext>
            </a:extLst>
          </p:cNvPr>
          <p:cNvGrpSpPr/>
          <p:nvPr/>
        </p:nvGrpSpPr>
        <p:grpSpPr>
          <a:xfrm>
            <a:off x="12564900" y="10386958"/>
            <a:ext cx="2410576" cy="2322612"/>
            <a:chOff x="8525442" y="3175686"/>
            <a:chExt cx="7309304" cy="704258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F42AD89-FE4C-3241-98FD-96468C690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47" y="3254360"/>
              <a:ext cx="7271684" cy="51572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D6C6A76-8226-3244-9ADF-B501DA8E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920" y="3728567"/>
              <a:ext cx="6614160" cy="624775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09A79CF-F841-9043-B16A-4B04D71C5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53" y="4514378"/>
              <a:ext cx="7271682" cy="570388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27E10B6-49B7-2245-BFAE-EC1FBDF79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8138" y="6010808"/>
              <a:ext cx="2556613" cy="267777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A0C1394-1D68-374C-B022-743ECDEAF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442" y="3175686"/>
              <a:ext cx="7309304" cy="2851142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92B02BD-B8A9-A549-883F-D41E32DDA163}"/>
              </a:ext>
            </a:extLst>
          </p:cNvPr>
          <p:cNvSpPr txBox="1"/>
          <p:nvPr/>
        </p:nvSpPr>
        <p:spPr>
          <a:xfrm>
            <a:off x="14497353" y="10411981"/>
            <a:ext cx="1656946" cy="166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Clr>
                <a:schemeClr val="bg1"/>
              </a:buClr>
              <a:buSzPct val="100000"/>
            </a:pPr>
            <a:r>
              <a:rPr lang="en-US" altLang="zh-CN" sz="6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DEEC33-AB99-144D-9BA1-41B1952A1A33}"/>
              </a:ext>
            </a:extLst>
          </p:cNvPr>
          <p:cNvGrpSpPr/>
          <p:nvPr/>
        </p:nvGrpSpPr>
        <p:grpSpPr>
          <a:xfrm>
            <a:off x="10209453" y="7509374"/>
            <a:ext cx="2410576" cy="2322612"/>
            <a:chOff x="8525442" y="3175686"/>
            <a:chExt cx="7309304" cy="704258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551791B-CAFF-4C4C-B771-E8A85C267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47" y="3254360"/>
              <a:ext cx="7271684" cy="51572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00EAB36-1DA8-0C41-8130-5C0457359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920" y="3728567"/>
              <a:ext cx="6614160" cy="624775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EBC63BC-439C-514E-9384-F09D9C1B8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53" y="4514378"/>
              <a:ext cx="7271682" cy="570388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EC470DB-5E61-4D41-A193-F3EA68A99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8138" y="6010808"/>
              <a:ext cx="2556613" cy="267777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40D91FF-3D08-8C4C-9E5A-1215FD44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442" y="3175686"/>
              <a:ext cx="7309304" cy="2851142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B02484E-C8F3-8C4F-8232-AC0093CFD26D}"/>
              </a:ext>
            </a:extLst>
          </p:cNvPr>
          <p:cNvSpPr txBox="1"/>
          <p:nvPr/>
        </p:nvSpPr>
        <p:spPr>
          <a:xfrm>
            <a:off x="12261092" y="7549236"/>
            <a:ext cx="1656946" cy="166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Clr>
                <a:schemeClr val="bg1"/>
              </a:buClr>
              <a:buSzPct val="100000"/>
            </a:pPr>
            <a:r>
              <a:rPr lang="en-US" altLang="zh-CN" sz="6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Bent-Up Arrow 55">
            <a:extLst>
              <a:ext uri="{FF2B5EF4-FFF2-40B4-BE49-F238E27FC236}">
                <a16:creationId xmlns:a16="http://schemas.microsoft.com/office/drawing/2014/main" id="{C013FEA8-EB7E-E046-8CDB-606D32380B7F}"/>
              </a:ext>
            </a:extLst>
          </p:cNvPr>
          <p:cNvSpPr/>
          <p:nvPr/>
        </p:nvSpPr>
        <p:spPr>
          <a:xfrm rot="5400000">
            <a:off x="10961361" y="10260959"/>
            <a:ext cx="1881117" cy="1199998"/>
          </a:xfrm>
          <a:prstGeom prst="bentUpArrow">
            <a:avLst>
              <a:gd name="adj1" fmla="val 25000"/>
              <a:gd name="adj2" fmla="val 25000"/>
              <a:gd name="adj3" fmla="val 24999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A82D70-00BE-0142-A3BE-BC287BC8C8AB}"/>
              </a:ext>
            </a:extLst>
          </p:cNvPr>
          <p:cNvSpPr txBox="1"/>
          <p:nvPr/>
        </p:nvSpPr>
        <p:spPr>
          <a:xfrm>
            <a:off x="2287018" y="6537725"/>
            <a:ext cx="496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的子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Prefab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9CA658-503C-4C46-85EE-86AF2BBE0C2A}"/>
              </a:ext>
            </a:extLst>
          </p:cNvPr>
          <p:cNvSpPr txBox="1"/>
          <p:nvPr/>
        </p:nvSpPr>
        <p:spPr>
          <a:xfrm>
            <a:off x="8459866" y="6544179"/>
            <a:ext cx="5684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也作为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的子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Prefab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11ABF3-ABF1-294B-A956-F843F5C8253E}"/>
              </a:ext>
            </a:extLst>
          </p:cNvPr>
          <p:cNvSpPr txBox="1"/>
          <p:nvPr/>
        </p:nvSpPr>
        <p:spPr>
          <a:xfrm>
            <a:off x="16331430" y="9367367"/>
            <a:ext cx="6859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还包含在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AssetBundle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00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01" y="0"/>
            <a:ext cx="13758997" cy="13716000"/>
          </a:xfrm>
          <a:prstGeom prst="rect">
            <a:avLst/>
          </a:prstGeom>
        </p:spPr>
      </p:pic>
      <p:sp>
        <p:nvSpPr>
          <p:cNvPr id="3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1" y="5701004"/>
            <a:ext cx="24383999" cy="23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3.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 Overrides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（预制件覆盖</a:t>
            </a: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/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重载）</a:t>
            </a: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640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22720842" cy="127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把</a:t>
            </a:r>
            <a:r>
              <a:rPr lang="en-US" altLang="zh-CN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Override</a:t>
            </a: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理解成</a:t>
            </a:r>
            <a:r>
              <a:rPr lang="en-US" altLang="zh-CN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盒子上的标签</a:t>
            </a:r>
            <a:endParaRPr sz="48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52" y="4269865"/>
            <a:ext cx="7271684" cy="5157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53" y="5549170"/>
            <a:ext cx="7271682" cy="570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47" y="4269865"/>
            <a:ext cx="7271694" cy="2836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046" y="6880603"/>
            <a:ext cx="2556613" cy="26777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220445" y="14618625"/>
            <a:ext cx="1768238" cy="3885306"/>
            <a:chOff x="14217540" y="5870290"/>
            <a:chExt cx="1768238" cy="388530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7540" y="5870290"/>
              <a:ext cx="1768238" cy="388530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663" y="6973903"/>
              <a:ext cx="932984" cy="1502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04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 -0.04827 L -0.04655 -0.21459 C -0.04486 -0.24966 -0.04753 -0.30012 -0.05371 -0.35174 C -0.06074 -0.41053 -0.06953 -0.45602 -0.07904 -0.48681 L -0.12305 -0.63449 " pathEditMode="relative" rAng="15480000" ptsTypes="AAA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" y="-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412" y="4882610"/>
            <a:ext cx="5173380" cy="36690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241" y="2770017"/>
            <a:ext cx="4952914" cy="46785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412" y="5792761"/>
            <a:ext cx="5173378" cy="40579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672" y="2188244"/>
            <a:ext cx="5173387" cy="20179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248" y="4475367"/>
            <a:ext cx="1617519" cy="16941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655" y="6740031"/>
            <a:ext cx="1974011" cy="19050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254" y="6739998"/>
            <a:ext cx="1818881" cy="1905083"/>
          </a:xfrm>
          <a:prstGeom prst="rect">
            <a:avLst/>
          </a:prstGeom>
        </p:spPr>
      </p:pic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80" y="4882610"/>
            <a:ext cx="5173380" cy="3669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80" y="5792761"/>
            <a:ext cx="5173378" cy="4057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76" y="4882610"/>
            <a:ext cx="5173387" cy="2017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612" y="6739998"/>
            <a:ext cx="1818881" cy="190508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918229" y="6066469"/>
            <a:ext cx="1257998" cy="2764168"/>
            <a:chOff x="14217540" y="5870290"/>
            <a:chExt cx="1768238" cy="388530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7540" y="5870290"/>
              <a:ext cx="1768238" cy="388530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663" y="6973903"/>
              <a:ext cx="932984" cy="1502462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246" y="4476297"/>
            <a:ext cx="1755889" cy="169454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8330626" y="6021219"/>
            <a:ext cx="1257998" cy="2764168"/>
            <a:chOff x="14217540" y="5870290"/>
            <a:chExt cx="1768238" cy="388530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7540" y="5870290"/>
              <a:ext cx="1768238" cy="388530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663" y="6973903"/>
              <a:ext cx="932984" cy="1502462"/>
            </a:xfrm>
            <a:prstGeom prst="rect">
              <a:avLst/>
            </a:prstGeom>
          </p:spPr>
        </p:pic>
      </p:grpSp>
      <p:sp>
        <p:nvSpPr>
          <p:cNvPr id="126" name="Google Shape;139;p31"/>
          <p:cNvSpPr txBox="1"/>
          <p:nvPr/>
        </p:nvSpPr>
        <p:spPr>
          <a:xfrm>
            <a:off x="5945493" y="10387652"/>
            <a:ext cx="3112952" cy="10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6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Revert</a:t>
            </a:r>
            <a:endParaRPr sz="6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39;p31"/>
          <p:cNvSpPr txBox="1"/>
          <p:nvPr/>
        </p:nvSpPr>
        <p:spPr>
          <a:xfrm>
            <a:off x="15324625" y="10387652"/>
            <a:ext cx="3112952" cy="10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</a:t>
            </a:r>
            <a:endParaRPr sz="6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52686" y="3628571"/>
            <a:ext cx="6270171" cy="654594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/>
          <p:cNvSpPr/>
          <p:nvPr/>
        </p:nvSpPr>
        <p:spPr>
          <a:xfrm>
            <a:off x="13716001" y="1609638"/>
            <a:ext cx="6270171" cy="856487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Google Shape;145;p32"/>
          <p:cNvSpPr txBox="1"/>
          <p:nvPr/>
        </p:nvSpPr>
        <p:spPr>
          <a:xfrm>
            <a:off x="1268711" y="1266249"/>
            <a:ext cx="22828418" cy="127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GB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可以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应用这些标签（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Apply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），当然也可以撕掉这些标签（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Revert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）</a:t>
            </a:r>
            <a:endParaRPr sz="48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441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14 4.44444E-6 L 0.0153 0.07152 C 0.01797 0.0868 0.02461 0.10416 0.03359 0.11851 C 0.04381 0.13483 0.05371 0.14409 0.06256 0.14722 L 0.10403 0.16307 " pathEditMode="relative" rAng="252000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00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2 -0.00035 L 0.02005 -0.04734 C 0.02441 -0.05741 0.02682 -0.07153 0.02604 -0.08623 C 0.02585 -0.10301 0.02285 -0.11597 0.01777 -0.12442 L -0.00462 -0.1684 " pathEditMode="relative" rAng="16020000" ptsTypes="AAA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85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3663172" y="3192088"/>
            <a:ext cx="18520758" cy="568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如果某个</a:t>
            </a: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实例或者</a:t>
            </a: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 Variant</a:t>
            </a: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上存在</a:t>
            </a: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Override</a:t>
            </a: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，那么在</a:t>
            </a: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 Mode</a:t>
            </a: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中修改此</a:t>
            </a: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资源时，将不会覆盖</a:t>
            </a: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实例或者</a:t>
            </a: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 Variant</a:t>
            </a:r>
            <a:r>
              <a:rPr lang="zh-CN" altLang="en-US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上的</a:t>
            </a: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Override</a:t>
            </a:r>
            <a:endParaRPr sz="48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66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01" y="0"/>
            <a:ext cx="13758997" cy="13716000"/>
          </a:xfrm>
          <a:prstGeom prst="rect">
            <a:avLst/>
          </a:prstGeom>
        </p:spPr>
      </p:pic>
      <p:sp>
        <p:nvSpPr>
          <p:cNvPr id="3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1" y="5701004"/>
            <a:ext cx="24383999" cy="23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4.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 Variants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（预制件变体）</a:t>
            </a: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311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52" y="13986584"/>
            <a:ext cx="7271684" cy="5157220"/>
          </a:xfrm>
          <a:prstGeom prst="rect">
            <a:avLst/>
          </a:prstGeom>
        </p:spPr>
      </p:pic>
      <p:sp>
        <p:nvSpPr>
          <p:cNvPr id="145" name="Google Shape;145;p32"/>
          <p:cNvSpPr txBox="1"/>
          <p:nvPr/>
        </p:nvSpPr>
        <p:spPr>
          <a:xfrm>
            <a:off x="1495894" y="1315984"/>
            <a:ext cx="22855313" cy="253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-US" altLang="zh-CN" sz="4800" b="0" i="0" u="none" strike="noStrike" cap="none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Variant</a:t>
            </a: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就是在</a:t>
            </a:r>
            <a:r>
              <a:rPr lang="en-US" altLang="zh-CN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外面再包一层，类似于继承</a:t>
            </a:r>
            <a:endParaRPr sz="48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" name="Group 3"/>
          <p:cNvGrpSpPr/>
          <p:nvPr/>
        </p:nvGrpSpPr>
        <p:grpSpPr>
          <a:xfrm>
            <a:off x="8544247" y="4269865"/>
            <a:ext cx="7441531" cy="6983193"/>
            <a:chOff x="8544247" y="4269865"/>
            <a:chExt cx="7441531" cy="69831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52" y="4269865"/>
              <a:ext cx="7271684" cy="515722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53" y="5549170"/>
              <a:ext cx="7271682" cy="57038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47" y="4269865"/>
              <a:ext cx="7271694" cy="28364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046" y="6880603"/>
              <a:ext cx="2556613" cy="267777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14217540" y="5914894"/>
              <a:ext cx="1768238" cy="3885306"/>
              <a:chOff x="14217540" y="5870290"/>
              <a:chExt cx="1768238" cy="388530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7540" y="5870290"/>
                <a:ext cx="1768238" cy="388530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2663" y="6973903"/>
                <a:ext cx="932984" cy="1502462"/>
              </a:xfrm>
              <a:prstGeom prst="rect">
                <a:avLst/>
              </a:prstGeom>
            </p:spPr>
          </p:pic>
        </p:grp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47" y="-3567465"/>
            <a:ext cx="7271694" cy="283647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544253" y="15265889"/>
            <a:ext cx="7271682" cy="5703888"/>
            <a:chOff x="8544253" y="15265889"/>
            <a:chExt cx="7271682" cy="570388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53" y="15265889"/>
              <a:ext cx="7271682" cy="570388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7385" y="16607924"/>
              <a:ext cx="2774712" cy="2677779"/>
            </a:xfrm>
            <a:prstGeom prst="rect">
              <a:avLst/>
            </a:prstGeom>
          </p:spPr>
        </p:pic>
      </p:grpSp>
      <p:sp>
        <p:nvSpPr>
          <p:cNvPr id="27" name="Parallelogram 26"/>
          <p:cNvSpPr/>
          <p:nvPr/>
        </p:nvSpPr>
        <p:spPr>
          <a:xfrm rot="21028070">
            <a:off x="12173066" y="6871492"/>
            <a:ext cx="3618399" cy="2648455"/>
          </a:xfrm>
          <a:prstGeom prst="parallelogram">
            <a:avLst>
              <a:gd name="adj" fmla="val 19565"/>
            </a:avLst>
          </a:prstGeom>
          <a:solidFill>
            <a:srgbClr val="5186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353" y="5068090"/>
            <a:ext cx="5571296" cy="47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186 L 8.33333E-7 -0.707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47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1018 L 8.33333E-7 -0.7097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99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834 L 8.33333E-7 0.5695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2702842" y="11690352"/>
            <a:ext cx="11654840" cy="91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altLang="zh-CN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的根物体是一个普通</a:t>
            </a:r>
            <a:r>
              <a:rPr lang="en-US" altLang="zh-CN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Game</a:t>
            </a: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Object</a:t>
            </a: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486" y="4020204"/>
            <a:ext cx="6051536" cy="4291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74" y="4020204"/>
            <a:ext cx="6051536" cy="429186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945888" y="5101792"/>
            <a:ext cx="12491454" cy="4550824"/>
            <a:chOff x="5945888" y="2719541"/>
            <a:chExt cx="12491454" cy="45508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9994" y="2726730"/>
              <a:ext cx="4817348" cy="45436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888" y="2719541"/>
              <a:ext cx="4817348" cy="4550481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79" y="5084781"/>
            <a:ext cx="6051535" cy="47468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491" y="5084781"/>
            <a:ext cx="6051535" cy="4746808"/>
          </a:xfrm>
          <a:prstGeom prst="rect">
            <a:avLst/>
          </a:prstGeom>
          <a:effectLst>
            <a:outerShdw dist="76200" dir="16200000" rotWithShape="0">
              <a:prstClr val="black">
                <a:alpha val="11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87" y="5581677"/>
            <a:ext cx="3777927" cy="3191955"/>
          </a:xfrm>
          <a:prstGeom prst="rect">
            <a:avLst/>
          </a:prstGeom>
        </p:spPr>
      </p:pic>
      <p:sp>
        <p:nvSpPr>
          <p:cNvPr id="24" name="Google Shape;139;p31"/>
          <p:cNvSpPr txBox="1"/>
          <p:nvPr/>
        </p:nvSpPr>
        <p:spPr>
          <a:xfrm>
            <a:off x="6873266" y="10387652"/>
            <a:ext cx="3112952" cy="10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6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Prefab</a:t>
            </a:r>
            <a:endParaRPr sz="6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39;p31"/>
          <p:cNvSpPr txBox="1"/>
          <p:nvPr/>
        </p:nvSpPr>
        <p:spPr>
          <a:xfrm>
            <a:off x="14397774" y="10387652"/>
            <a:ext cx="3112952" cy="10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6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Variant</a:t>
            </a:r>
            <a:endParaRPr sz="6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139;p31"/>
          <p:cNvSpPr txBox="1"/>
          <p:nvPr/>
        </p:nvSpPr>
        <p:spPr>
          <a:xfrm>
            <a:off x="10635525" y="1942298"/>
            <a:ext cx="3112952" cy="10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6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root</a:t>
            </a:r>
            <a:endParaRPr sz="6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Arc 26"/>
          <p:cNvSpPr/>
          <p:nvPr/>
        </p:nvSpPr>
        <p:spPr>
          <a:xfrm rot="6537188" flipH="1">
            <a:off x="12460234" y="2647263"/>
            <a:ext cx="1917295" cy="1536318"/>
          </a:xfrm>
          <a:prstGeom prst="arc">
            <a:avLst>
              <a:gd name="adj1" fmla="val 16694065"/>
              <a:gd name="adj2" fmla="val 927478"/>
            </a:avLst>
          </a:prstGeom>
          <a:ln w="190500">
            <a:solidFill>
              <a:schemeClr val="bg1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c 27"/>
          <p:cNvSpPr/>
          <p:nvPr/>
        </p:nvSpPr>
        <p:spPr>
          <a:xfrm rot="4302832" flipH="1" flipV="1">
            <a:off x="9994776" y="2634196"/>
            <a:ext cx="1876474" cy="1503608"/>
          </a:xfrm>
          <a:prstGeom prst="arc">
            <a:avLst>
              <a:gd name="adj1" fmla="val 16694065"/>
              <a:gd name="adj2" fmla="val 927478"/>
            </a:avLst>
          </a:prstGeom>
          <a:ln w="190500">
            <a:solidFill>
              <a:schemeClr val="bg1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3D42C-2398-9845-B405-47F7C2DB75D7}"/>
              </a:ext>
            </a:extLst>
          </p:cNvPr>
          <p:cNvSpPr/>
          <p:nvPr/>
        </p:nvSpPr>
        <p:spPr>
          <a:xfrm>
            <a:off x="13243036" y="1040564"/>
            <a:ext cx="8505855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</a:pP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Variant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的根物体是一个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endParaRPr lang="en-US" sz="48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9583E-6 2.77778E-6 L -4.89583E-6 -0.167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52" y="13986584"/>
            <a:ext cx="7271684" cy="5157220"/>
          </a:xfrm>
          <a:prstGeom prst="rect">
            <a:avLst/>
          </a:prstGeom>
        </p:spPr>
      </p:pic>
      <p:sp>
        <p:nvSpPr>
          <p:cNvPr id="145" name="Google Shape;145;p32"/>
          <p:cNvSpPr txBox="1"/>
          <p:nvPr/>
        </p:nvSpPr>
        <p:spPr>
          <a:xfrm>
            <a:off x="1403181" y="702504"/>
            <a:ext cx="22855313" cy="127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问题：可以生成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Variant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的</a:t>
            </a:r>
            <a:r>
              <a:rPr lang="en-US" altLang="zh-CN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Variant</a:t>
            </a: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吗？</a:t>
            </a:r>
            <a:endParaRPr lang="en-US" altLang="zh-CN" sz="48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zh-CN" altLang="en-US" sz="48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答案</a:t>
            </a:r>
            <a:r>
              <a:rPr lang="zh-CN" altLang="en-US" sz="480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：可以</a:t>
            </a:r>
            <a:endParaRPr lang="en-US" sz="48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4" name="Group 3"/>
          <p:cNvGrpSpPr/>
          <p:nvPr/>
        </p:nvGrpSpPr>
        <p:grpSpPr>
          <a:xfrm>
            <a:off x="8544247" y="4269865"/>
            <a:ext cx="7441531" cy="6983193"/>
            <a:chOff x="8544247" y="4269865"/>
            <a:chExt cx="7441531" cy="69831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52" y="4269865"/>
              <a:ext cx="7271684" cy="515722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53" y="5549170"/>
              <a:ext cx="7271682" cy="57038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47" y="4269865"/>
              <a:ext cx="7271694" cy="28364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046" y="6880603"/>
              <a:ext cx="2556613" cy="267777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14217540" y="5914894"/>
              <a:ext cx="1768238" cy="3885306"/>
              <a:chOff x="14217540" y="5870290"/>
              <a:chExt cx="1768238" cy="388530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7540" y="5870290"/>
                <a:ext cx="1768238" cy="388530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2663" y="6973903"/>
                <a:ext cx="932984" cy="1502462"/>
              </a:xfrm>
              <a:prstGeom prst="rect">
                <a:avLst/>
              </a:prstGeom>
            </p:spPr>
          </p:pic>
        </p:grp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47" y="-3567465"/>
            <a:ext cx="7271694" cy="283647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544253" y="15265889"/>
            <a:ext cx="7271682" cy="5703888"/>
            <a:chOff x="8544253" y="15265889"/>
            <a:chExt cx="7271682" cy="570388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253" y="15265889"/>
              <a:ext cx="7271682" cy="570388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7385" y="16607924"/>
              <a:ext cx="2774712" cy="2677779"/>
            </a:xfrm>
            <a:prstGeom prst="rect">
              <a:avLst/>
            </a:prstGeom>
          </p:spPr>
        </p:pic>
      </p:grpSp>
      <p:sp>
        <p:nvSpPr>
          <p:cNvPr id="27" name="Parallelogram 26"/>
          <p:cNvSpPr/>
          <p:nvPr/>
        </p:nvSpPr>
        <p:spPr>
          <a:xfrm rot="21028070">
            <a:off x="12173066" y="6871492"/>
            <a:ext cx="3618399" cy="2648455"/>
          </a:xfrm>
          <a:prstGeom prst="parallelogram">
            <a:avLst>
              <a:gd name="adj" fmla="val 19565"/>
            </a:avLst>
          </a:prstGeom>
          <a:solidFill>
            <a:srgbClr val="5186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353" y="5068090"/>
            <a:ext cx="5571296" cy="47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6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4317538" y="863782"/>
            <a:ext cx="15748923" cy="79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GB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场景</a:t>
            </a:r>
            <a:r>
              <a:rPr lang="zh-CN" altLang="en-US" sz="48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是一个最大的盒子</a:t>
            </a:r>
            <a:endParaRPr sz="48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8690F9-F0E4-4A42-BAC8-5F5A6145395E}"/>
              </a:ext>
            </a:extLst>
          </p:cNvPr>
          <p:cNvGrpSpPr/>
          <p:nvPr/>
        </p:nvGrpSpPr>
        <p:grpSpPr>
          <a:xfrm>
            <a:off x="4557714" y="1944114"/>
            <a:ext cx="15254286" cy="11384450"/>
            <a:chOff x="4557714" y="1164188"/>
            <a:chExt cx="15254286" cy="113844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714" y="1164188"/>
              <a:ext cx="15254286" cy="11384450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9786287" y="8185622"/>
              <a:ext cx="2828731" cy="2654504"/>
              <a:chOff x="188063" y="4452054"/>
              <a:chExt cx="7441531" cy="698319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069" y="5731359"/>
                <a:ext cx="7271682" cy="5703888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063" y="4452054"/>
                <a:ext cx="7271694" cy="283647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8862" y="7062792"/>
                <a:ext cx="2556613" cy="2677779"/>
              </a:xfrm>
              <a:prstGeom prst="rect">
                <a:avLst/>
              </a:prstGeom>
            </p:spPr>
          </p:pic>
          <p:grpSp>
            <p:nvGrpSpPr>
              <p:cNvPr id="23" name="Group 22"/>
              <p:cNvGrpSpPr/>
              <p:nvPr/>
            </p:nvGrpSpPr>
            <p:grpSpPr>
              <a:xfrm>
                <a:off x="5861356" y="6052479"/>
                <a:ext cx="1768238" cy="3885306"/>
                <a:chOff x="14217540" y="5870290"/>
                <a:chExt cx="1768238" cy="388530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17540" y="5870290"/>
                  <a:ext cx="1768238" cy="3885306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52663" y="6973903"/>
                  <a:ext cx="932984" cy="15024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/>
            <p:cNvGrpSpPr/>
            <p:nvPr/>
          </p:nvGrpSpPr>
          <p:grpSpPr>
            <a:xfrm>
              <a:off x="10777635" y="4048781"/>
              <a:ext cx="2764171" cy="2654504"/>
              <a:chOff x="3500059" y="-7175232"/>
              <a:chExt cx="7271694" cy="6983193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0065" y="-5895927"/>
                <a:ext cx="7271682" cy="5703888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0059" y="-7175232"/>
                <a:ext cx="7271694" cy="2836472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0858" y="-4564494"/>
                <a:ext cx="2556613" cy="2677779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12943116" y="5064457"/>
              <a:ext cx="2833398" cy="2676436"/>
              <a:chOff x="3823836" y="11333163"/>
              <a:chExt cx="7453809" cy="7040890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3836" y="11333163"/>
                <a:ext cx="7453809" cy="7040890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0559" y="14140994"/>
                <a:ext cx="2774712" cy="2677779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15413356" y="6153797"/>
              <a:ext cx="2764171" cy="2654504"/>
              <a:chOff x="13094742" y="-3720681"/>
              <a:chExt cx="7271694" cy="6983193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4748" y="-2441376"/>
                <a:ext cx="7271682" cy="570388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4742" y="-3720681"/>
                <a:ext cx="7271694" cy="2836472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86386" y="-1044083"/>
                <a:ext cx="2895879" cy="2750479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13420793" y="7333703"/>
              <a:ext cx="2833398" cy="2676436"/>
              <a:chOff x="13259481" y="13054387"/>
              <a:chExt cx="7453809" cy="70408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59481" y="13054387"/>
                <a:ext cx="7453809" cy="704089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26465" y="15670603"/>
                <a:ext cx="2556613" cy="2677779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9055502" y="4818127"/>
              <a:ext cx="2817307" cy="2654504"/>
              <a:chOff x="23488413" y="3510719"/>
              <a:chExt cx="7411479" cy="6983193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23488413" y="3510719"/>
                <a:ext cx="7271694" cy="6983193"/>
                <a:chOff x="22251283" y="11630157"/>
                <a:chExt cx="7271694" cy="698319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251289" y="12909462"/>
                  <a:ext cx="7271682" cy="5703888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251283" y="11630157"/>
                  <a:ext cx="7271694" cy="2836472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16042" y="14415843"/>
                  <a:ext cx="2774712" cy="2677779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10096" y="12452051"/>
                  <a:ext cx="5168356" cy="4366722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/>
              <p:cNvGrpSpPr/>
              <p:nvPr/>
            </p:nvGrpSpPr>
            <p:grpSpPr>
              <a:xfrm>
                <a:off x="29131654" y="5097792"/>
                <a:ext cx="1768238" cy="3885306"/>
                <a:chOff x="29006151" y="5366732"/>
                <a:chExt cx="1768238" cy="3885306"/>
              </a:xfrm>
            </p:grpSpPr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06151" y="5366732"/>
                  <a:ext cx="1768238" cy="3885306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37030" y="6363352"/>
                  <a:ext cx="981450" cy="1635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" name="Group 39"/>
            <p:cNvGrpSpPr/>
            <p:nvPr/>
          </p:nvGrpSpPr>
          <p:grpSpPr>
            <a:xfrm>
              <a:off x="5806278" y="5904766"/>
              <a:ext cx="2764171" cy="2654504"/>
              <a:chOff x="22251283" y="11630157"/>
              <a:chExt cx="7271694" cy="6983193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51289" y="12909462"/>
                <a:ext cx="7271682" cy="570388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51283" y="11630157"/>
                <a:ext cx="7271694" cy="2836472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6042" y="14415843"/>
                <a:ext cx="2774712" cy="2677779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10096" y="12452051"/>
                <a:ext cx="5168356" cy="43667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18CD9-7BBF-4148-9870-668F83C084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60451" y="12209072"/>
            <a:ext cx="1463100" cy="10500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10" name="Google Shape;145;p32">
            <a:extLst>
              <a:ext uri="{FF2B5EF4-FFF2-40B4-BE49-F238E27FC236}">
                <a16:creationId xmlns:a16="http://schemas.microsoft.com/office/drawing/2014/main" id="{24738E1A-E4F4-E145-B3C7-457EE67A8EF9}"/>
              </a:ext>
            </a:extLst>
          </p:cNvPr>
          <p:cNvSpPr txBox="1"/>
          <p:nvPr/>
        </p:nvSpPr>
        <p:spPr>
          <a:xfrm>
            <a:off x="0" y="788230"/>
            <a:ext cx="24383999" cy="17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altLang="zh-CN" sz="7200" i="0" u="none" strike="noStrike" cap="none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Unite</a:t>
            </a:r>
            <a:r>
              <a:rPr lang="zh-CN" altLang="en-US" sz="7200" i="0" u="none" strike="noStrike" cap="none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en-US" altLang="zh-CN" sz="7200" i="0" u="none" strike="noStrike" cap="none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2019</a:t>
            </a:r>
            <a:r>
              <a:rPr lang="zh-CN" altLang="en-US" sz="7200" i="0" u="none" strike="noStrike" cap="none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r>
              <a:rPr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上海站培训日 （</a:t>
            </a:r>
            <a:r>
              <a:rPr lang="en-US" altLang="zh-CN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5</a:t>
            </a:r>
            <a:r>
              <a:rPr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月</a:t>
            </a:r>
            <a:r>
              <a:rPr lang="en-US" altLang="zh-CN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10</a:t>
            </a:r>
            <a:r>
              <a:rPr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日）</a:t>
            </a:r>
            <a:endParaRPr lang="en-US" altLang="zh-CN" sz="7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lvl="0" algn="ctr">
              <a:lnSpc>
                <a:spcPct val="150000"/>
              </a:lnSpc>
              <a:buClr>
                <a:schemeClr val="lt1"/>
              </a:buClr>
            </a:pPr>
            <a:r>
              <a:rPr lang="zh-CN" altLang="en-US" sz="6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训练营一：</a:t>
            </a:r>
            <a:r>
              <a:rPr lang="en-US" altLang="zh-CN" sz="6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《Unity H5</a:t>
            </a:r>
            <a:r>
              <a:rPr lang="zh-CN" altLang="en-US" sz="6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应用开发训练营</a:t>
            </a:r>
            <a:r>
              <a:rPr lang="en-US" altLang="zh-CN" sz="6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6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（全天）</a:t>
            </a:r>
            <a:endParaRPr lang="en-US" altLang="zh-CN" sz="60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endParaRPr lang="en-US" altLang="zh-CN" sz="5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A15695-CC2B-0F4C-8417-BDD9796E1C2D}"/>
              </a:ext>
            </a:extLst>
          </p:cNvPr>
          <p:cNvSpPr txBox="1"/>
          <p:nvPr/>
        </p:nvSpPr>
        <p:spPr>
          <a:xfrm>
            <a:off x="2297151" y="121659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E6EF43-DF8D-2744-9F25-1A033165C951}"/>
              </a:ext>
            </a:extLst>
          </p:cNvPr>
          <p:cNvSpPr/>
          <p:nvPr/>
        </p:nvSpPr>
        <p:spPr>
          <a:xfrm>
            <a:off x="668215" y="11592981"/>
            <a:ext cx="23141354" cy="17160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4A1A6D-D1EC-8C48-AD82-29938C369506}"/>
              </a:ext>
            </a:extLst>
          </p:cNvPr>
          <p:cNvGrpSpPr/>
          <p:nvPr/>
        </p:nvGrpSpPr>
        <p:grpSpPr>
          <a:xfrm>
            <a:off x="1800643" y="4054330"/>
            <a:ext cx="12984208" cy="8086012"/>
            <a:chOff x="3291233" y="4890796"/>
            <a:chExt cx="12984208" cy="80860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0A4991-AA3B-2D47-B797-DE3C42DFC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1233" y="6858000"/>
              <a:ext cx="12984208" cy="611880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94F1DA-3869-6B48-B65F-D61526AF2A67}"/>
                </a:ext>
              </a:extLst>
            </p:cNvPr>
            <p:cNvGrpSpPr/>
            <p:nvPr/>
          </p:nvGrpSpPr>
          <p:grpSpPr>
            <a:xfrm>
              <a:off x="5306836" y="4890796"/>
              <a:ext cx="8953002" cy="1503109"/>
              <a:chOff x="7650451" y="4506436"/>
              <a:chExt cx="8953002" cy="150310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204BE48-8D74-C547-9EC6-B8B2CFCAB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0451" y="4637945"/>
                <a:ext cx="3810000" cy="1371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D36CB84-331D-1449-B2EE-43C979B44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3551" y="4506436"/>
                <a:ext cx="3679902" cy="1371600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14921293" y="4154089"/>
            <a:ext cx="5626250" cy="7324686"/>
            <a:chOff x="16026225" y="4734479"/>
            <a:chExt cx="5626250" cy="732468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0C5EDE-976A-6C4E-A36F-55F099E5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128000"/>
                      </a14:imgEffect>
                      <a14:imgEffect>
                        <a14:brightnessContrast bright="-5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16239089" y="4521615"/>
              <a:ext cx="1706274" cy="2132001"/>
            </a:xfrm>
            <a:prstGeom prst="rect">
              <a:avLst/>
            </a:prstGeom>
            <a:noFill/>
            <a:effectLst>
              <a:softEdge rad="0"/>
            </a:effectLst>
          </p:spPr>
        </p:pic>
        <p:grpSp>
          <p:nvGrpSpPr>
            <p:cNvPr id="3" name="Group 2"/>
            <p:cNvGrpSpPr/>
            <p:nvPr/>
          </p:nvGrpSpPr>
          <p:grpSpPr>
            <a:xfrm>
              <a:off x="16210699" y="4998083"/>
              <a:ext cx="5441776" cy="7061082"/>
              <a:chOff x="16210699" y="4998083"/>
              <a:chExt cx="5441776" cy="706108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F86A59-8B26-9F4D-83FF-D5E6F2CFD1F9}"/>
                  </a:ext>
                </a:extLst>
              </p:cNvPr>
              <p:cNvSpPr/>
              <p:nvPr/>
            </p:nvSpPr>
            <p:spPr>
              <a:xfrm>
                <a:off x="16437799" y="4998083"/>
                <a:ext cx="5214676" cy="11079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r"/>
                <a:r>
                  <a:rPr lang="zh-CN" altLang="en-US" sz="6600" b="1" i="1" dirty="0">
                    <a:ln w="0"/>
                    <a:solidFill>
                      <a:srgbClr val="FFFF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扫码报名</a:t>
                </a:r>
                <a:endParaRPr lang="en-US" sz="6600" b="1" i="1" cap="none" spc="0" dirty="0">
                  <a:ln w="0"/>
                  <a:solidFill>
                    <a:srgbClr val="FFFF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pic>
            <p:nvPicPr>
              <p:cNvPr id="17" name="图片 3">
                <a:extLst>
                  <a:ext uri="{FF2B5EF4-FFF2-40B4-BE49-F238E27FC236}">
                    <a16:creationId xmlns:a16="http://schemas.microsoft.com/office/drawing/2014/main" id="{2099CA45-E221-0248-A8B0-23A2666E1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10699" y="6617389"/>
                <a:ext cx="5441776" cy="54417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6886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01" y="0"/>
            <a:ext cx="13758997" cy="13716000"/>
          </a:xfrm>
          <a:prstGeom prst="rect">
            <a:avLst/>
          </a:prstGeom>
        </p:spPr>
      </p:pic>
      <p:sp>
        <p:nvSpPr>
          <p:cNvPr id="3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-1" y="4544008"/>
            <a:ext cx="24383999" cy="23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en-US" altLang="zh-CN" sz="6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UI Demo</a:t>
            </a:r>
            <a:r>
              <a:rPr lang="zh-CN" altLang="en-US" sz="60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工程演示所有功能</a:t>
            </a: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lvl="0" algn="ctr">
              <a:lnSpc>
                <a:spcPct val="200000"/>
              </a:lnSpc>
              <a:buClr>
                <a:schemeClr val="lt1"/>
              </a:buClr>
            </a:pP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963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01" y="0"/>
            <a:ext cx="13758997" cy="13716000"/>
          </a:xfrm>
          <a:prstGeom prst="rect">
            <a:avLst/>
          </a:prstGeom>
        </p:spPr>
      </p:pic>
      <p:sp>
        <p:nvSpPr>
          <p:cNvPr id="3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-1" y="4544008"/>
            <a:ext cx="24383999" cy="23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5.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使用脚本</a:t>
            </a: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API</a:t>
            </a: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操作</a:t>
            </a:r>
            <a:r>
              <a:rPr lang="en-US" altLang="zh-CN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</a:p>
          <a:p>
            <a:pPr lvl="0" algn="ctr">
              <a:lnSpc>
                <a:spcPct val="200000"/>
              </a:lnSpc>
              <a:buClr>
                <a:schemeClr val="lt1"/>
              </a:buClr>
            </a:pP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B8E574-0F4A-1C41-8855-E210DEC94FBF}"/>
              </a:ext>
            </a:extLst>
          </p:cNvPr>
          <p:cNvSpPr/>
          <p:nvPr/>
        </p:nvSpPr>
        <p:spPr>
          <a:xfrm>
            <a:off x="-2" y="6858000"/>
            <a:ext cx="24383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https://docs.unity3d.com/ScriptReference/PrefabUtility.html</a:t>
            </a:r>
            <a:endParaRPr lang="en-US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68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01" y="0"/>
            <a:ext cx="13758997" cy="13716000"/>
          </a:xfrm>
          <a:prstGeom prst="rect">
            <a:avLst/>
          </a:prstGeom>
        </p:spPr>
      </p:pic>
      <p:sp>
        <p:nvSpPr>
          <p:cNvPr id="3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-1" y="947642"/>
            <a:ext cx="24383999" cy="22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zh-CN" altLang="en-US" sz="60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更多学习资源</a:t>
            </a: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lvl="0" algn="ctr">
              <a:lnSpc>
                <a:spcPct val="200000"/>
              </a:lnSpc>
              <a:buClr>
                <a:schemeClr val="lt1"/>
              </a:buClr>
            </a:pPr>
            <a:endParaRPr lang="en-US" altLang="zh-CN" sz="60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9E96D4-B7E5-A547-BB1C-B91964301650}"/>
              </a:ext>
            </a:extLst>
          </p:cNvPr>
          <p:cNvSpPr/>
          <p:nvPr/>
        </p:nvSpPr>
        <p:spPr>
          <a:xfrm>
            <a:off x="3984171" y="3554334"/>
            <a:ext cx="1995351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Improved Prefab Workflows: Nested Prefabs, Prefab Mode and Prefab Variants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https://www.youtube.com/watch?v=ibmdm_PoyMA&amp;t=121s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Improved Prefab Workflows: the new way to work with Prefabs - Unite LA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https://www.youtube.com/watch?v=AqAVJiU2MYs&amp;t=277s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Introducing the new Prefab Workflow - Unite LA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https://www.youtube.com/watch?v=5q1An6SFe40&amp;t=26s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）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Technical deep dive into the new Prefab system - Unite LA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https://www.youtube.com/watch?v=HxbSJ-EIjXI&amp;t=44s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 Prefab Workflows 1/4: 2D Level Design With Tilemap and Nested Prefabs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8"/>
              </a:rPr>
              <a:t>https://www.youtube.com/watch?v=mFIAGVydVu4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01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397" y="3252875"/>
            <a:ext cx="6593208" cy="6593208"/>
          </a:xfrm>
          <a:prstGeom prst="rect">
            <a:avLst/>
          </a:prstGeom>
        </p:spPr>
      </p:pic>
      <p:sp>
        <p:nvSpPr>
          <p:cNvPr id="4" name="Google Shape;139;p31">
            <a:extLst>
              <a:ext uri="{FF2B5EF4-FFF2-40B4-BE49-F238E27FC236}">
                <a16:creationId xmlns:a16="http://schemas.microsoft.com/office/drawing/2014/main" id="{D607CB4E-27B2-A34F-A863-95288ADDCE98}"/>
              </a:ext>
            </a:extLst>
          </p:cNvPr>
          <p:cNvSpPr txBox="1"/>
          <p:nvPr/>
        </p:nvSpPr>
        <p:spPr>
          <a:xfrm>
            <a:off x="1988290" y="4933508"/>
            <a:ext cx="6510668" cy="199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lt1"/>
              </a:buClr>
            </a:pPr>
            <a:r>
              <a:rPr lang="zh-CN" altLang="en-US" sz="72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直播</a:t>
            </a:r>
            <a:r>
              <a:rPr lang="zh-CN" altLang="en-US" sz="7200" dirty="0" smtClean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问</a:t>
            </a:r>
            <a:r>
              <a:rPr lang="zh-CN" altLang="en-US" sz="72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卷调查</a:t>
            </a:r>
            <a:endParaRPr lang="en-US" altLang="zh-CN" sz="72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56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0" y="5470071"/>
            <a:ext cx="24383999" cy="277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9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感谢参与</a:t>
            </a:r>
            <a:endParaRPr sz="9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44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18CD9-7BBF-4148-9870-668F83C084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60451" y="12209072"/>
            <a:ext cx="1463100" cy="10500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Google Shape;145;p32">
            <a:extLst>
              <a:ext uri="{FF2B5EF4-FFF2-40B4-BE49-F238E27FC236}">
                <a16:creationId xmlns:a16="http://schemas.microsoft.com/office/drawing/2014/main" id="{24738E1A-E4F4-E145-B3C7-457EE67A8EF9}"/>
              </a:ext>
            </a:extLst>
          </p:cNvPr>
          <p:cNvSpPr txBox="1"/>
          <p:nvPr/>
        </p:nvSpPr>
        <p:spPr>
          <a:xfrm>
            <a:off x="1" y="732664"/>
            <a:ext cx="24383999" cy="17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lt1"/>
              </a:buClr>
            </a:pPr>
            <a:r>
              <a:rPr lang="zh-CN" altLang="en-US" sz="6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训练营二：</a:t>
            </a:r>
            <a:r>
              <a:rPr lang="en-US" altLang="zh-CN" sz="6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《Unity</a:t>
            </a:r>
            <a:r>
              <a:rPr lang="zh-CN" altLang="en-US" sz="6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优化实战训练营</a:t>
            </a:r>
            <a:r>
              <a:rPr lang="en-US" altLang="zh-CN" sz="6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6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（全天）</a:t>
            </a:r>
            <a:endParaRPr lang="en-US" altLang="zh-CN" sz="60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endParaRPr lang="en-US" altLang="zh-CN" sz="5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A15695-CC2B-0F4C-8417-BDD9796E1C2D}"/>
              </a:ext>
            </a:extLst>
          </p:cNvPr>
          <p:cNvSpPr txBox="1"/>
          <p:nvPr/>
        </p:nvSpPr>
        <p:spPr>
          <a:xfrm>
            <a:off x="2297151" y="121659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010407" y="2230572"/>
            <a:ext cx="6118808" cy="7954502"/>
            <a:chOff x="16910654" y="3211592"/>
            <a:chExt cx="6118808" cy="795450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0C5EDE-976A-6C4E-A36F-55F099E5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28000"/>
                      </a14:imgEffect>
                      <a14:imgEffect>
                        <a14:brightnessContrast bright="-5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17123518" y="2998728"/>
              <a:ext cx="1706274" cy="2132001"/>
            </a:xfrm>
            <a:prstGeom prst="rect">
              <a:avLst/>
            </a:prstGeom>
            <a:noFill/>
            <a:effectLst>
              <a:softEdge rad="0"/>
            </a:effec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AA9FD1-E747-1A46-8C6A-A604E27E2522}"/>
                </a:ext>
              </a:extLst>
            </p:cNvPr>
            <p:cNvGrpSpPr/>
            <p:nvPr/>
          </p:nvGrpSpPr>
          <p:grpSpPr>
            <a:xfrm>
              <a:off x="16910654" y="3475196"/>
              <a:ext cx="6118808" cy="7690898"/>
              <a:chOff x="16026225" y="4998083"/>
              <a:chExt cx="6118808" cy="769089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F86A59-8B26-9F4D-83FF-D5E6F2CFD1F9}"/>
                  </a:ext>
                </a:extLst>
              </p:cNvPr>
              <p:cNvSpPr/>
              <p:nvPr/>
            </p:nvSpPr>
            <p:spPr>
              <a:xfrm>
                <a:off x="16437799" y="4998083"/>
                <a:ext cx="5214676" cy="11079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r"/>
                <a:r>
                  <a:rPr lang="zh-CN" altLang="en-US" sz="6600" b="1" i="1" dirty="0">
                    <a:ln w="0"/>
                    <a:solidFill>
                      <a:srgbClr val="FFFF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扫码报名</a:t>
                </a:r>
                <a:endParaRPr lang="en-US" sz="6600" b="1" i="1" cap="none" spc="0" dirty="0">
                  <a:ln w="0"/>
                  <a:solidFill>
                    <a:srgbClr val="FFFF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pic>
            <p:nvPicPr>
              <p:cNvPr id="17" name="图片 3">
                <a:extLst>
                  <a:ext uri="{FF2B5EF4-FFF2-40B4-BE49-F238E27FC236}">
                    <a16:creationId xmlns:a16="http://schemas.microsoft.com/office/drawing/2014/main" id="{2099CA45-E221-0248-A8B0-23A2666E1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26225" y="6570173"/>
                <a:ext cx="6118808" cy="6118808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6D793C-77EF-624B-9B7A-5795AFC0F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241" y="7438689"/>
            <a:ext cx="10302971" cy="5492771"/>
          </a:xfrm>
          <a:prstGeom prst="rect">
            <a:avLst/>
          </a:prstGeom>
        </p:spPr>
      </p:pic>
      <p:sp>
        <p:nvSpPr>
          <p:cNvPr id="12" name="Google Shape;145;p32">
            <a:extLst>
              <a:ext uri="{FF2B5EF4-FFF2-40B4-BE49-F238E27FC236}">
                <a16:creationId xmlns:a16="http://schemas.microsoft.com/office/drawing/2014/main" id="{24738E1A-E4F4-E145-B3C7-457EE67A8EF9}"/>
              </a:ext>
            </a:extLst>
          </p:cNvPr>
          <p:cNvSpPr txBox="1"/>
          <p:nvPr/>
        </p:nvSpPr>
        <p:spPr>
          <a:xfrm>
            <a:off x="9809594" y="4362969"/>
            <a:ext cx="6638440" cy="110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altLang="zh-CN" sz="4000" i="0" u="none" strike="noStrike" cap="none" dirty="0" smtClean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《</a:t>
            </a:r>
            <a:r>
              <a:rPr lang="en-US" altLang="zh-CN" sz="4000" i="0" u="none" strike="noStrike" cap="none" dirty="0" smtClean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  <a:hlinkClick r:id="rId6"/>
              </a:rPr>
              <a:t>Signal Decay</a:t>
            </a:r>
            <a:r>
              <a:rPr lang="en-US" altLang="zh-CN" sz="4000" i="0" u="none" strike="noStrike" cap="none" dirty="0" smtClean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》</a:t>
            </a:r>
            <a:endParaRPr lang="en-US" altLang="zh-CN" sz="4000" dirty="0">
              <a:solidFill>
                <a:schemeClr val="accent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pic>
        <p:nvPicPr>
          <p:cNvPr id="1026" name="Picture 2" descr="https://steamcdn-a.akamaihd.net/steam/apps/508650/header.jpg?t=15337528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002" y="2837347"/>
            <a:ext cx="9456477" cy="441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6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399828" y="3944951"/>
            <a:ext cx="16459201" cy="403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8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Unity2018.3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8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全新</a:t>
            </a:r>
            <a:r>
              <a:rPr lang="en-US" sz="8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US" sz="8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预制件系统深入介绍</a:t>
            </a:r>
            <a:endParaRPr sz="8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Google Shape;89;p23">
            <a:extLst>
              <a:ext uri="{FF2B5EF4-FFF2-40B4-BE49-F238E27FC236}">
                <a16:creationId xmlns:a16="http://schemas.microsoft.com/office/drawing/2014/main" id="{B01F7776-C002-6C45-8D6C-6528880CFCE2}"/>
              </a:ext>
            </a:extLst>
          </p:cNvPr>
          <p:cNvSpPr txBox="1"/>
          <p:nvPr/>
        </p:nvSpPr>
        <p:spPr>
          <a:xfrm>
            <a:off x="7399828" y="10520229"/>
            <a:ext cx="11047445" cy="2332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杨栋</a:t>
            </a:r>
            <a:endParaRPr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2019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年</a:t>
            </a: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2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月</a:t>
            </a: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27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日</a:t>
            </a:r>
            <a:endParaRPr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7AAB3-8600-9E40-8D47-AE191BF19D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FE6C9-FA17-B044-9CF8-0D9DEDF03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BD3EA-2B13-7F40-AC24-D549FD42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82" y="1019070"/>
            <a:ext cx="15622036" cy="1167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2353983" cy="123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altLang="zh-CN" sz="54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</a:t>
            </a:r>
            <a:r>
              <a:rPr lang="zh-CN" altLang="en-GB" sz="54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预制件</a:t>
            </a:r>
            <a:r>
              <a:rPr lang="zh-CN" altLang="en-US" sz="54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（老版本）</a:t>
            </a:r>
            <a:endParaRPr sz="54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740" y="3147049"/>
            <a:ext cx="7836521" cy="73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8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248274" y="1949116"/>
            <a:ext cx="3638926" cy="86627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Google Shape;146;p32"/>
          <p:cNvSpPr txBox="1"/>
          <p:nvPr/>
        </p:nvSpPr>
        <p:spPr>
          <a:xfrm>
            <a:off x="8248274" y="2545976"/>
            <a:ext cx="7935154" cy="930122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1080000" tIns="360000" rIns="1080000" bIns="72000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lt1"/>
              </a:buClr>
            </a:pPr>
            <a:r>
              <a:rPr lang="en-GB" sz="6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GameObject</a:t>
            </a:r>
          </a:p>
        </p:txBody>
      </p:sp>
      <p:sp>
        <p:nvSpPr>
          <p:cNvPr id="145" name="Google Shape;145;p32"/>
          <p:cNvSpPr txBox="1"/>
          <p:nvPr/>
        </p:nvSpPr>
        <p:spPr>
          <a:xfrm>
            <a:off x="1268710" y="1266249"/>
            <a:ext cx="8709861" cy="127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54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Prefabs (</a:t>
            </a:r>
            <a:r>
              <a:rPr lang="zh-CN" altLang="en-GB" sz="54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老版本</a:t>
            </a:r>
            <a:r>
              <a:rPr lang="en-GB" sz="5400" b="0" i="0" u="none" strike="noStrike" cap="none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)</a:t>
            </a:r>
            <a:endParaRPr sz="5400" b="0" i="0" u="none" strike="noStrike" cap="none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35" y="5248902"/>
            <a:ext cx="2065018" cy="194768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248274" y="2545976"/>
            <a:ext cx="7935154" cy="9301222"/>
            <a:chOff x="8248274" y="2545976"/>
            <a:chExt cx="7935154" cy="9301222"/>
          </a:xfrm>
        </p:grpSpPr>
        <p:sp>
          <p:nvSpPr>
            <p:cNvPr id="9" name="Google Shape;146;p32"/>
            <p:cNvSpPr txBox="1"/>
            <p:nvPr/>
          </p:nvSpPr>
          <p:spPr>
            <a:xfrm>
              <a:off x="8248274" y="2545976"/>
              <a:ext cx="7935154" cy="9301222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1080000" tIns="360000" rIns="1080000" bIns="7200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GB" sz="6000" b="0" i="0" u="none" strike="noStrike" cap="none" dirty="0">
                  <a:solidFill>
                    <a:srgbClr val="5186D0"/>
                  </a:solidFill>
                  <a:latin typeface="Roboto"/>
                  <a:ea typeface="Roboto"/>
                  <a:cs typeface="Roboto"/>
                  <a:sym typeface="Roboto"/>
                </a:rPr>
                <a:t>Prefab1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GB" sz="6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	</a:t>
              </a:r>
              <a:r>
                <a:rPr lang="en-GB" sz="6000" dirty="0">
                  <a:solidFill>
                    <a:srgbClr val="5186D0"/>
                  </a:solidFill>
                  <a:latin typeface="Roboto"/>
                  <a:ea typeface="Roboto"/>
                  <a:cs typeface="Roboto"/>
                  <a:sym typeface="Roboto"/>
                </a:rPr>
                <a:t>ChildObject</a:t>
              </a:r>
            </a:p>
            <a:p>
              <a:pPr lvl="0">
                <a:lnSpc>
                  <a:spcPct val="150000"/>
                </a:lnSpc>
                <a:buClr>
                  <a:schemeClr val="lt1"/>
                </a:buClr>
              </a:pPr>
              <a:r>
                <a:rPr lang="en-GB" sz="6000" dirty="0">
                  <a:solidFill>
                    <a:srgbClr val="5186D0"/>
                  </a:solidFill>
                  <a:latin typeface="Roboto"/>
                  <a:ea typeface="Roboto"/>
                  <a:cs typeface="Roboto"/>
                  <a:sym typeface="Roboto"/>
                </a:rPr>
                <a:t>	ChildObject</a:t>
              </a:r>
            </a:p>
            <a:p>
              <a:pPr>
                <a:lnSpc>
                  <a:spcPct val="150000"/>
                </a:lnSpc>
                <a:buClr>
                  <a:schemeClr val="lt1"/>
                </a:buClr>
              </a:pPr>
              <a:r>
                <a:rPr lang="en-GB" sz="6000" b="0" i="0" u="none" strike="noStrike" cap="none" dirty="0">
                  <a:solidFill>
                    <a:srgbClr val="5186D0"/>
                  </a:solidFill>
                  <a:latin typeface="Roboto"/>
                  <a:ea typeface="Roboto"/>
                  <a:cs typeface="Roboto"/>
                  <a:sym typeface="Roboto"/>
                </a:rPr>
                <a:t>	</a:t>
              </a:r>
              <a:r>
                <a:rPr lang="en-GB" sz="6000" dirty="0">
                  <a:solidFill>
                    <a:srgbClr val="5186D0"/>
                  </a:solidFill>
                  <a:latin typeface="Roboto"/>
                  <a:ea typeface="Roboto"/>
                  <a:cs typeface="Roboto"/>
                  <a:sym typeface="Roboto"/>
                </a:rPr>
                <a:t>ChildObject</a:t>
              </a:r>
            </a:p>
            <a:p>
              <a:pPr lvl="0">
                <a:lnSpc>
                  <a:spcPct val="150000"/>
                </a:lnSpc>
                <a:buClr>
                  <a:schemeClr val="lt1"/>
                </a:buClr>
              </a:pPr>
              <a:r>
                <a:rPr lang="en-GB" sz="6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GameObject</a:t>
              </a:r>
            </a:p>
          </p:txBody>
        </p:sp>
        <p:sp>
          <p:nvSpPr>
            <p:cNvPr id="2" name="Triangle 1"/>
            <p:cNvSpPr/>
            <p:nvPr/>
          </p:nvSpPr>
          <p:spPr>
            <a:xfrm rot="10800000">
              <a:off x="8673923" y="3548114"/>
              <a:ext cx="368474" cy="31765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8" name="Triangle 7"/>
            <p:cNvSpPr/>
            <p:nvPr/>
          </p:nvSpPr>
          <p:spPr>
            <a:xfrm rot="10800000">
              <a:off x="9610098" y="4919714"/>
              <a:ext cx="368474" cy="31765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0" name="Arc 9"/>
          <p:cNvSpPr/>
          <p:nvPr/>
        </p:nvSpPr>
        <p:spPr>
          <a:xfrm flipH="1">
            <a:off x="4481648" y="3536304"/>
            <a:ext cx="6814851" cy="5813620"/>
          </a:xfrm>
          <a:prstGeom prst="arc">
            <a:avLst>
              <a:gd name="adj1" fmla="val 15539903"/>
              <a:gd name="adj2" fmla="val 19816123"/>
            </a:avLst>
          </a:prstGeom>
          <a:ln w="190500">
            <a:solidFill>
              <a:schemeClr val="bg1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00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8248274" y="1949116"/>
            <a:ext cx="3638926" cy="86627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Google Shape;146;p32"/>
          <p:cNvSpPr txBox="1"/>
          <p:nvPr/>
        </p:nvSpPr>
        <p:spPr>
          <a:xfrm>
            <a:off x="8248274" y="2545976"/>
            <a:ext cx="7935154" cy="930122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1080000" tIns="360000" rIns="1080000" bIns="7200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6000" b="0" i="0" u="none" strike="noStrike" cap="none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Prefab1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6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6000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ChildObject</a:t>
            </a:r>
          </a:p>
          <a:p>
            <a:pPr lvl="0">
              <a:lnSpc>
                <a:spcPct val="150000"/>
              </a:lnSpc>
              <a:buClr>
                <a:schemeClr val="lt1"/>
              </a:buClr>
            </a:pPr>
            <a:r>
              <a:rPr lang="en-GB" sz="6000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		Prefab2</a:t>
            </a:r>
          </a:p>
          <a:p>
            <a:pPr lvl="0">
              <a:lnSpc>
                <a:spcPct val="150000"/>
              </a:lnSpc>
              <a:buClr>
                <a:schemeClr val="lt1"/>
              </a:buClr>
            </a:pPr>
            <a:r>
              <a:rPr lang="en-GB" sz="6000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	ChildObject</a:t>
            </a:r>
          </a:p>
          <a:p>
            <a:pPr>
              <a:lnSpc>
                <a:spcPct val="150000"/>
              </a:lnSpc>
              <a:buClr>
                <a:schemeClr val="lt1"/>
              </a:buClr>
            </a:pPr>
            <a:r>
              <a:rPr lang="en-GB" sz="6000" b="0" i="0" u="none" strike="noStrike" cap="none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6000" dirty="0">
                <a:solidFill>
                  <a:srgbClr val="5186D0"/>
                </a:solidFill>
                <a:latin typeface="Roboto"/>
                <a:ea typeface="Roboto"/>
                <a:cs typeface="Roboto"/>
                <a:sym typeface="Roboto"/>
              </a:rPr>
              <a:t>ChildObject</a:t>
            </a:r>
          </a:p>
          <a:p>
            <a:pPr lvl="0">
              <a:lnSpc>
                <a:spcPct val="150000"/>
              </a:lnSpc>
              <a:buClr>
                <a:schemeClr val="lt1"/>
              </a:buClr>
            </a:pPr>
            <a:r>
              <a:rPr lang="en-GB" sz="6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GameObject</a:t>
            </a:r>
          </a:p>
        </p:txBody>
      </p:sp>
      <p:sp>
        <p:nvSpPr>
          <p:cNvPr id="145" name="Google Shape;145;p32"/>
          <p:cNvSpPr txBox="1"/>
          <p:nvPr/>
        </p:nvSpPr>
        <p:spPr>
          <a:xfrm>
            <a:off x="1268711" y="1266249"/>
            <a:ext cx="9330865" cy="127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</a:pPr>
            <a:r>
              <a:rPr lang="en-GB" sz="54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Prefabs (</a:t>
            </a:r>
            <a:r>
              <a:rPr lang="zh-CN" altLang="en-US" sz="54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老版本</a:t>
            </a:r>
            <a:r>
              <a:rPr lang="en-US" altLang="zh-CN" sz="54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)</a:t>
            </a:r>
            <a:endParaRPr lang="zh-CN" altLang="en-US" sz="54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407" y="3924924"/>
            <a:ext cx="2065018" cy="1947685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 flipV="1">
            <a:off x="13259888" y="2834824"/>
            <a:ext cx="5806440" cy="3703136"/>
          </a:xfrm>
          <a:prstGeom prst="arc">
            <a:avLst>
              <a:gd name="adj1" fmla="val 15624518"/>
              <a:gd name="adj2" fmla="val 19816123"/>
            </a:avLst>
          </a:prstGeom>
          <a:ln w="190500">
            <a:solidFill>
              <a:schemeClr val="bg1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riangle 12"/>
          <p:cNvSpPr/>
          <p:nvPr/>
        </p:nvSpPr>
        <p:spPr>
          <a:xfrm rot="10800000">
            <a:off x="8673923" y="3548114"/>
            <a:ext cx="368474" cy="31765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4" name="Triangle 13"/>
          <p:cNvSpPr/>
          <p:nvPr/>
        </p:nvSpPr>
        <p:spPr>
          <a:xfrm rot="10800000">
            <a:off x="9610098" y="4919714"/>
            <a:ext cx="368474" cy="31765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84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Unity Presentation - v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4819</TotalTime>
  <Words>943</Words>
  <Application>Microsoft Office PowerPoint</Application>
  <PresentationFormat>Custom</PresentationFormat>
  <Paragraphs>135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Helvetica Light</vt:lpstr>
      <vt:lpstr>Microsoft YaHei</vt:lpstr>
      <vt:lpstr>Arial</vt:lpstr>
      <vt:lpstr>Roboto</vt:lpstr>
      <vt:lpstr>Roboto Medium</vt:lpstr>
      <vt:lpstr>Unity Presentation - v4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Yang</cp:lastModifiedBy>
  <cp:revision>372</cp:revision>
  <dcterms:modified xsi:type="dcterms:W3CDTF">2019-02-27T11:38:41Z</dcterms:modified>
</cp:coreProperties>
</file>